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5" r:id="rId2"/>
    <p:sldId id="260" r:id="rId3"/>
    <p:sldId id="308" r:id="rId4"/>
    <p:sldId id="274" r:id="rId5"/>
    <p:sldId id="266" r:id="rId6"/>
    <p:sldId id="275" r:id="rId7"/>
    <p:sldId id="277" r:id="rId8"/>
    <p:sldId id="267" r:id="rId9"/>
    <p:sldId id="268" r:id="rId10"/>
    <p:sldId id="269" r:id="rId11"/>
    <p:sldId id="278" r:id="rId12"/>
    <p:sldId id="263" r:id="rId13"/>
    <p:sldId id="259" r:id="rId14"/>
    <p:sldId id="289" r:id="rId15"/>
    <p:sldId id="279" r:id="rId16"/>
    <p:sldId id="283" r:id="rId17"/>
    <p:sldId id="311" r:id="rId18"/>
    <p:sldId id="312" r:id="rId19"/>
    <p:sldId id="348" r:id="rId20"/>
    <p:sldId id="349" r:id="rId21"/>
    <p:sldId id="328" r:id="rId22"/>
    <p:sldId id="310" r:id="rId23"/>
    <p:sldId id="294" r:id="rId24"/>
    <p:sldId id="330" r:id="rId25"/>
    <p:sldId id="331" r:id="rId26"/>
    <p:sldId id="321" r:id="rId27"/>
    <p:sldId id="336" r:id="rId28"/>
    <p:sldId id="337" r:id="rId29"/>
    <p:sldId id="322" r:id="rId30"/>
    <p:sldId id="295" r:id="rId31"/>
    <p:sldId id="296" r:id="rId32"/>
    <p:sldId id="304" r:id="rId33"/>
    <p:sldId id="333" r:id="rId34"/>
    <p:sldId id="340" r:id="rId35"/>
    <p:sldId id="334" r:id="rId36"/>
    <p:sldId id="297" r:id="rId37"/>
    <p:sldId id="302" r:id="rId38"/>
    <p:sldId id="332" r:id="rId39"/>
    <p:sldId id="305" r:id="rId40"/>
    <p:sldId id="306" r:id="rId41"/>
    <p:sldId id="327" r:id="rId42"/>
    <p:sldId id="341" r:id="rId43"/>
    <p:sldId id="342" r:id="rId44"/>
    <p:sldId id="323" r:id="rId45"/>
    <p:sldId id="326" r:id="rId46"/>
    <p:sldId id="324" r:id="rId47"/>
    <p:sldId id="347" r:id="rId48"/>
    <p:sldId id="346" r:id="rId49"/>
    <p:sldId id="345" r:id="rId50"/>
    <p:sldId id="344" r:id="rId51"/>
    <p:sldId id="343" r:id="rId52"/>
    <p:sldId id="320" r:id="rId53"/>
    <p:sldId id="301" r:id="rId54"/>
    <p:sldId id="314" r:id="rId55"/>
    <p:sldId id="315" r:id="rId56"/>
    <p:sldId id="317" r:id="rId57"/>
    <p:sldId id="338" r:id="rId58"/>
    <p:sldId id="339" r:id="rId59"/>
    <p:sldId id="350" r:id="rId60"/>
    <p:sldId id="355" r:id="rId61"/>
    <p:sldId id="352" r:id="rId62"/>
    <p:sldId id="353" r:id="rId63"/>
    <p:sldId id="351" r:id="rId64"/>
    <p:sldId id="264" r:id="rId65"/>
    <p:sldId id="258" r:id="rId66"/>
    <p:sldId id="313" r:id="rId67"/>
    <p:sldId id="354"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6380" autoAdjust="0"/>
  </p:normalViewPr>
  <p:slideViewPr>
    <p:cSldViewPr>
      <p:cViewPr varScale="1">
        <p:scale>
          <a:sx n="73" d="100"/>
          <a:sy n="73" d="100"/>
        </p:scale>
        <p:origin x="1296" y="-21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D1DEAB5E-687B-4C8B-9841-159E5BBB912A}" type="datetimeFigureOut">
              <a:rPr lang="en-US" smtClean="0"/>
              <a:pPr/>
              <a:t>7/1/2019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49C499F-6D94-4E48-AB1B-BA106C9E1126}" type="slidenum">
              <a:rPr lang="en-IN" smtClean="0"/>
              <a:pPr/>
              <a:t>‹#›</a:t>
            </a:fld>
            <a:endParaRPr lang="en-I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D1DEAB5E-687B-4C8B-9841-159E5BBB912A}" type="datetimeFigureOut">
              <a:rPr lang="en-US" smtClean="0"/>
              <a:pPr/>
              <a:t>7/1/2019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49C499F-6D94-4E48-AB1B-BA106C9E1126}" type="slidenum">
              <a:rPr lang="en-IN" smtClean="0"/>
              <a:pPr/>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D1DEAB5E-687B-4C8B-9841-159E5BBB912A}" type="datetimeFigureOut">
              <a:rPr lang="en-US" smtClean="0"/>
              <a:pPr/>
              <a:t>7/1/2019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49C499F-6D94-4E48-AB1B-BA106C9E1126}" type="slidenum">
              <a:rPr lang="en-IN" smtClean="0"/>
              <a:pPr/>
              <a:t>‹#›</a:t>
            </a:fld>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D1DEAB5E-687B-4C8B-9841-159E5BBB912A}" type="datetimeFigureOut">
              <a:rPr lang="en-US" smtClean="0"/>
              <a:pPr/>
              <a:t>7/1/2019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49C499F-6D94-4E48-AB1B-BA106C9E1126}" type="slidenum">
              <a:rPr lang="en-IN" smtClean="0"/>
              <a:pPr/>
              <a:t>‹#›</a:t>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DEAB5E-687B-4C8B-9841-159E5BBB912A}" type="datetimeFigureOut">
              <a:rPr lang="en-US" smtClean="0"/>
              <a:pPr/>
              <a:t>7/1/2019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49C499F-6D94-4E48-AB1B-BA106C9E1126}" type="slidenum">
              <a:rPr lang="en-IN" smtClean="0"/>
              <a:pPr/>
              <a:t>‹#›</a:t>
            </a:fld>
            <a:endParaRPr lang="en-I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D1DEAB5E-687B-4C8B-9841-159E5BBB912A}" type="datetimeFigureOut">
              <a:rPr lang="en-US" smtClean="0"/>
              <a:pPr/>
              <a:t>7/1/2019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749C499F-6D94-4E48-AB1B-BA106C9E1126}" type="slidenum">
              <a:rPr lang="en-IN" smtClean="0"/>
              <a:pPr/>
              <a:t>‹#›</a:t>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D1DEAB5E-687B-4C8B-9841-159E5BBB912A}" type="datetimeFigureOut">
              <a:rPr lang="en-US" smtClean="0"/>
              <a:pPr/>
              <a:t>7/1/2019</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749C499F-6D94-4E48-AB1B-BA106C9E1126}" type="slidenum">
              <a:rPr lang="en-IN" smtClean="0"/>
              <a:pPr/>
              <a:t>‹#›</a:t>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D1DEAB5E-687B-4C8B-9841-159E5BBB912A}" type="datetimeFigureOut">
              <a:rPr lang="en-US" smtClean="0"/>
              <a:pPr/>
              <a:t>7/1/2019</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749C499F-6D94-4E48-AB1B-BA106C9E1126}" type="slidenum">
              <a:rPr lang="en-IN" smtClean="0"/>
              <a:pPr/>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DEAB5E-687B-4C8B-9841-159E5BBB912A}" type="datetimeFigureOut">
              <a:rPr lang="en-US" smtClean="0"/>
              <a:pPr/>
              <a:t>7/1/2019</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749C499F-6D94-4E48-AB1B-BA106C9E1126}" type="slidenum">
              <a:rPr lang="en-IN" smtClean="0"/>
              <a:pPr/>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DEAB5E-687B-4C8B-9841-159E5BBB912A}" type="datetimeFigureOut">
              <a:rPr lang="en-US" smtClean="0"/>
              <a:pPr/>
              <a:t>7/1/2019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749C499F-6D94-4E48-AB1B-BA106C9E1126}" type="slidenum">
              <a:rPr lang="en-IN" smtClean="0"/>
              <a:pPr/>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DEAB5E-687B-4C8B-9841-159E5BBB912A}" type="datetimeFigureOut">
              <a:rPr lang="en-US" smtClean="0"/>
              <a:pPr/>
              <a:t>7/1/2019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749C499F-6D94-4E48-AB1B-BA106C9E1126}" type="slidenum">
              <a:rPr lang="en-IN" smtClean="0"/>
              <a:pPr/>
              <a:t>‹#›</a:t>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DEAB5E-687B-4C8B-9841-159E5BBB912A}" type="datetimeFigureOut">
              <a:rPr lang="en-US" smtClean="0"/>
              <a:pPr/>
              <a:t>7/1/2019</a:t>
            </a:fld>
            <a:endParaRPr lang="en-I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9C499F-6D94-4E48-AB1B-BA106C9E1126}" type="slidenum">
              <a:rPr lang="en-IN" smtClean="0"/>
              <a:pPr/>
              <a:t>‹#›</a:t>
            </a:fld>
            <a:endParaRPr lang="en-I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6.jpeg"/><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jpeg"/></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4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5.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19200" y="214313"/>
            <a:ext cx="6858000" cy="1690687"/>
          </a:xfrm>
          <a:ln w="19050">
            <a:solidFill>
              <a:schemeClr val="tx1">
                <a:lumMod val="85000"/>
                <a:lumOff val="15000"/>
              </a:schemeClr>
            </a:solidFill>
          </a:ln>
        </p:spPr>
        <p:style>
          <a:lnRef idx="1">
            <a:schemeClr val="accent5"/>
          </a:lnRef>
          <a:fillRef idx="3">
            <a:schemeClr val="accent5"/>
          </a:fillRef>
          <a:effectRef idx="2">
            <a:schemeClr val="accent5"/>
          </a:effectRef>
          <a:fontRef idx="minor">
            <a:schemeClr val="lt1"/>
          </a:fontRef>
        </p:style>
        <p:txBody>
          <a:bodyPr rtlCol="0">
            <a:noAutofit/>
          </a:bodyPr>
          <a:lstStyle/>
          <a:p>
            <a:pPr eaLnBrk="1" fontAlgn="auto" hangingPunct="1">
              <a:spcAft>
                <a:spcPts val="0"/>
              </a:spcAft>
              <a:buFont typeface="Arial" pitchFamily="34" charset="0"/>
              <a:buNone/>
              <a:defRPr/>
            </a:pPr>
            <a:r>
              <a:rPr lang="en-GB" b="1" dirty="0" smtClean="0">
                <a:solidFill>
                  <a:schemeClr val="bg1"/>
                </a:solidFill>
                <a:latin typeface="Berlin Sans FB Demi" pitchFamily="34" charset="0"/>
                <a:cs typeface="Aharoni" pitchFamily="2" charset="-79"/>
              </a:rPr>
              <a:t>KERALA STATE COMMISSION FOR PROTECTION OF CHILD RIGHTS</a:t>
            </a:r>
          </a:p>
          <a:p>
            <a:pPr eaLnBrk="1" fontAlgn="auto" hangingPunct="1">
              <a:spcAft>
                <a:spcPts val="0"/>
              </a:spcAft>
              <a:buFont typeface="Arial" pitchFamily="34" charset="0"/>
              <a:buNone/>
              <a:defRPr/>
            </a:pPr>
            <a:r>
              <a:rPr lang="en-GB" sz="3600" b="1" dirty="0" smtClean="0">
                <a:solidFill>
                  <a:srgbClr val="FF0000"/>
                </a:solidFill>
                <a:latin typeface="Berlin Sans FB Demi" pitchFamily="34" charset="0"/>
                <a:cs typeface="Aharoni" pitchFamily="2" charset="-79"/>
              </a:rPr>
              <a:t>WELCOMES YOU </a:t>
            </a:r>
          </a:p>
          <a:p>
            <a:pPr eaLnBrk="1" fontAlgn="auto" hangingPunct="1">
              <a:spcAft>
                <a:spcPts val="0"/>
              </a:spcAft>
              <a:buFont typeface="Arial" pitchFamily="34" charset="0"/>
              <a:buNone/>
              <a:defRPr/>
            </a:pPr>
            <a:endParaRPr lang="en-GB" b="1" dirty="0" smtClean="0">
              <a:solidFill>
                <a:schemeClr val="bg1"/>
              </a:solidFill>
              <a:latin typeface="Berlin Sans FB Demi" pitchFamily="34" charset="0"/>
              <a:cs typeface="Aharoni" pitchFamily="2" charset="-79"/>
            </a:endParaRPr>
          </a:p>
        </p:txBody>
      </p:sp>
      <p:pic>
        <p:nvPicPr>
          <p:cNvPr id="2051" name="Picture 2" descr="C:\Users\PRO\Desktop\New Logo from August 2016.jpg"/>
          <p:cNvPicPr>
            <a:picLocks noChangeAspect="1" noChangeArrowheads="1"/>
          </p:cNvPicPr>
          <p:nvPr/>
        </p:nvPicPr>
        <p:blipFill>
          <a:blip r:embed="rId2" cstate="print"/>
          <a:srcRect/>
          <a:stretch>
            <a:fillRect/>
          </a:stretch>
        </p:blipFill>
        <p:spPr bwMode="auto">
          <a:xfrm>
            <a:off x="7442200" y="5127664"/>
            <a:ext cx="1701800" cy="1730336"/>
          </a:xfrm>
          <a:prstGeom prst="rect">
            <a:avLst/>
          </a:prstGeom>
          <a:noFill/>
          <a:ln w="9525">
            <a:noFill/>
            <a:miter lim="800000"/>
            <a:headEnd/>
            <a:tailEnd/>
          </a:ln>
        </p:spPr>
      </p:pic>
      <p:pic>
        <p:nvPicPr>
          <p:cNvPr id="15362" name="Picture 2" descr="Image may contain: 5 people, people smiling, mountain, outdoor and nature"/>
          <p:cNvPicPr>
            <a:picLocks noChangeAspect="1" noChangeArrowheads="1"/>
          </p:cNvPicPr>
          <p:nvPr/>
        </p:nvPicPr>
        <p:blipFill>
          <a:blip r:embed="rId3"/>
          <a:srcRect/>
          <a:stretch>
            <a:fillRect/>
          </a:stretch>
        </p:blipFill>
        <p:spPr bwMode="auto">
          <a:xfrm>
            <a:off x="1219200" y="1905000"/>
            <a:ext cx="6858000" cy="289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363" name="Picture 3"/>
          <p:cNvPicPr>
            <a:picLocks noChangeAspect="1" noChangeArrowheads="1"/>
          </p:cNvPicPr>
          <p:nvPr/>
        </p:nvPicPr>
        <p:blipFill>
          <a:blip r:embed="rId4"/>
          <a:srcRect/>
          <a:stretch>
            <a:fillRect/>
          </a:stretch>
        </p:blipFill>
        <p:spPr bwMode="auto">
          <a:xfrm>
            <a:off x="838201" y="5486400"/>
            <a:ext cx="6705600" cy="1200150"/>
          </a:xfrm>
          <a:prstGeom prst="rect">
            <a:avLst/>
          </a:prstGeom>
          <a:noFill/>
          <a:ln w="9525">
            <a:noFill/>
            <a:miter lim="800000"/>
            <a:headEnd/>
            <a:tailEnd/>
          </a:ln>
          <a:effectLst/>
        </p:spPr>
      </p:pic>
      <p:sp>
        <p:nvSpPr>
          <p:cNvPr id="8" name="Rectangle 7"/>
          <p:cNvSpPr/>
          <p:nvPr/>
        </p:nvSpPr>
        <p:spPr>
          <a:xfrm>
            <a:off x="4114800" y="5257800"/>
            <a:ext cx="4114800" cy="36933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spcBef>
                <a:spcPct val="0"/>
              </a:spcBef>
              <a:defRPr/>
            </a:pPr>
            <a:r>
              <a:rPr lang="en-NZ" b="1" dirty="0" smtClean="0">
                <a:solidFill>
                  <a:srgbClr val="00B0F0"/>
                </a:solidFill>
                <a:latin typeface="Lucida Calligraphy" pitchFamily="66" charset="0"/>
              </a:rPr>
              <a:t>Towards Child Friendly Kerala</a:t>
            </a:r>
            <a:endParaRPr lang="en-IN" dirty="0">
              <a:solidFill>
                <a:srgbClr val="00B0F0"/>
              </a:solidFill>
              <a:latin typeface="Lucida Calligraphy" pitchFamily="66"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sz="4000" b="1" dirty="0" smtClean="0">
                <a:latin typeface="Berlin Sans FB" pitchFamily="34" charset="0"/>
              </a:rPr>
              <a:t/>
            </a:r>
            <a:br>
              <a:rPr lang="en-US" sz="4000" b="1" dirty="0" smtClean="0">
                <a:latin typeface="Berlin Sans FB" pitchFamily="34" charset="0"/>
              </a:rPr>
            </a:br>
            <a:r>
              <a:rPr lang="en-US" sz="4000" b="1" dirty="0" smtClean="0">
                <a:latin typeface="Berlin Sans FB" pitchFamily="34" charset="0"/>
              </a:rPr>
              <a:t>Composition of the KeSCPCR</a:t>
            </a:r>
            <a:r>
              <a:rPr lang="en-IN" sz="4000" dirty="0" smtClean="0">
                <a:latin typeface="Berlin Sans FB" pitchFamily="34" charset="0"/>
              </a:rPr>
              <a:t/>
            </a:r>
            <a:br>
              <a:rPr lang="en-IN" sz="4000" dirty="0" smtClean="0">
                <a:latin typeface="Berlin Sans FB" pitchFamily="34" charset="0"/>
              </a:rPr>
            </a:br>
            <a:endParaRPr lang="en-IN" dirty="0">
              <a:latin typeface="Berlin Sans FB" pitchFamily="34" charset="0"/>
            </a:endParaRPr>
          </a:p>
        </p:txBody>
      </p:sp>
      <p:sp>
        <p:nvSpPr>
          <p:cNvPr id="3" name="Content Placeholder 2"/>
          <p:cNvSpPr>
            <a:spLocks noGrp="1"/>
          </p:cNvSpPr>
          <p:nvPr>
            <p:ph idx="1"/>
          </p:nvPr>
        </p:nvSpPr>
        <p:spPr>
          <a:xfrm>
            <a:off x="457200" y="1036637"/>
            <a:ext cx="8229600" cy="4525963"/>
          </a:xfrm>
        </p:spPr>
        <p:txBody>
          <a:bodyPr>
            <a:normAutofit/>
          </a:bodyPr>
          <a:lstStyle/>
          <a:p>
            <a:r>
              <a:rPr lang="en-IN" sz="2400" dirty="0" smtClean="0">
                <a:latin typeface="Cambria" pitchFamily="18" charset="0"/>
              </a:rPr>
              <a:t>The Commission consists of a Chairperson and six Members. </a:t>
            </a:r>
          </a:p>
          <a:p>
            <a:endParaRPr lang="en-IN" sz="2400" dirty="0" smtClean="0">
              <a:latin typeface="Cambria" pitchFamily="18" charset="0"/>
            </a:endParaRPr>
          </a:p>
          <a:p>
            <a:r>
              <a:rPr lang="en-IN" sz="2400" dirty="0" smtClean="0">
                <a:latin typeface="Cambria" pitchFamily="18" charset="0"/>
              </a:rPr>
              <a:t>Chairperson Shri P Suresh</a:t>
            </a:r>
            <a:endParaRPr lang="en-IN" sz="2400" dirty="0" smtClean="0">
              <a:latin typeface="Cambria" pitchFamily="18" charset="0"/>
            </a:endParaRPr>
          </a:p>
          <a:p>
            <a:r>
              <a:rPr lang="en-IN" sz="2400" dirty="0" err="1" smtClean="0">
                <a:latin typeface="Cambria" pitchFamily="18" charset="0"/>
              </a:rPr>
              <a:t>Smt</a:t>
            </a:r>
            <a:r>
              <a:rPr lang="en-IN" sz="2400" dirty="0" smtClean="0">
                <a:latin typeface="Cambria" pitchFamily="18" charset="0"/>
              </a:rPr>
              <a:t> </a:t>
            </a:r>
            <a:r>
              <a:rPr lang="en-IN" sz="2400" dirty="0" err="1" smtClean="0">
                <a:latin typeface="Cambria" pitchFamily="18" charset="0"/>
              </a:rPr>
              <a:t>Sreela</a:t>
            </a:r>
            <a:r>
              <a:rPr lang="en-IN" sz="2400" dirty="0" smtClean="0">
                <a:latin typeface="Cambria" pitchFamily="18" charset="0"/>
              </a:rPr>
              <a:t> Menon N   </a:t>
            </a:r>
            <a:r>
              <a:rPr lang="en-IN" sz="2400" dirty="0" smtClean="0">
                <a:latin typeface="Cambria" pitchFamily="18" charset="0"/>
              </a:rPr>
              <a:t>     Member</a:t>
            </a:r>
            <a:endParaRPr lang="en-IN" sz="2400" dirty="0" smtClean="0">
              <a:latin typeface="Cambria" pitchFamily="18" charset="0"/>
            </a:endParaRPr>
          </a:p>
          <a:p>
            <a:r>
              <a:rPr lang="en-IN" sz="2400" dirty="0" smtClean="0">
                <a:latin typeface="Cambria" pitchFamily="18" charset="0"/>
              </a:rPr>
              <a:t>Shri M P Antoni            </a:t>
            </a:r>
            <a:r>
              <a:rPr lang="en-IN" sz="2400" dirty="0" smtClean="0">
                <a:latin typeface="Cambria" pitchFamily="18" charset="0"/>
              </a:rPr>
              <a:t>     Member</a:t>
            </a:r>
            <a:endParaRPr lang="en-IN" sz="2400" dirty="0" smtClean="0">
              <a:latin typeface="Cambria" pitchFamily="18" charset="0"/>
            </a:endParaRPr>
          </a:p>
          <a:p>
            <a:r>
              <a:rPr lang="en-IN" sz="2400" dirty="0" smtClean="0">
                <a:latin typeface="Cambria" pitchFamily="18" charset="0"/>
              </a:rPr>
              <a:t>Shri C J Antony              </a:t>
            </a:r>
            <a:r>
              <a:rPr lang="en-IN" sz="2400" dirty="0" smtClean="0">
                <a:latin typeface="Cambria" pitchFamily="18" charset="0"/>
              </a:rPr>
              <a:t>    Member</a:t>
            </a:r>
            <a:endParaRPr lang="en-IN" sz="2400" dirty="0" smtClean="0">
              <a:latin typeface="Cambria" pitchFamily="18" charset="0"/>
            </a:endParaRPr>
          </a:p>
          <a:p>
            <a:r>
              <a:rPr lang="en-IN" sz="2400" dirty="0" err="1" smtClean="0">
                <a:latin typeface="Cambria" pitchFamily="18" charset="0"/>
              </a:rPr>
              <a:t>Sr</a:t>
            </a:r>
            <a:r>
              <a:rPr lang="en-IN" sz="2400" dirty="0" smtClean="0">
                <a:latin typeface="Cambria" pitchFamily="18" charset="0"/>
              </a:rPr>
              <a:t> </a:t>
            </a:r>
            <a:r>
              <a:rPr lang="en-IN" sz="2400" dirty="0" err="1" smtClean="0">
                <a:latin typeface="Cambria" pitchFamily="18" charset="0"/>
              </a:rPr>
              <a:t>Biji</a:t>
            </a:r>
            <a:r>
              <a:rPr lang="en-IN" sz="2400" dirty="0" smtClean="0">
                <a:latin typeface="Cambria" pitchFamily="18" charset="0"/>
              </a:rPr>
              <a:t> Jose                     </a:t>
            </a:r>
            <a:r>
              <a:rPr lang="en-IN" sz="2400" dirty="0" smtClean="0">
                <a:latin typeface="Cambria" pitchFamily="18" charset="0"/>
              </a:rPr>
              <a:t>     Member</a:t>
            </a:r>
          </a:p>
          <a:p>
            <a:r>
              <a:rPr lang="en-IN" sz="2400" dirty="0" smtClean="0">
                <a:latin typeface="Cambria" pitchFamily="18" charset="0"/>
              </a:rPr>
              <a:t>Shri. K </a:t>
            </a:r>
            <a:r>
              <a:rPr lang="en-IN" sz="2400" dirty="0" err="1" smtClean="0">
                <a:latin typeface="Cambria" pitchFamily="18" charset="0"/>
              </a:rPr>
              <a:t>Nazeer</a:t>
            </a:r>
            <a:r>
              <a:rPr lang="en-IN" sz="2400" dirty="0" smtClean="0">
                <a:latin typeface="Cambria" pitchFamily="18" charset="0"/>
              </a:rPr>
              <a:t>	           Member</a:t>
            </a:r>
          </a:p>
          <a:p>
            <a:r>
              <a:rPr lang="en-IN" sz="2400" dirty="0" smtClean="0">
                <a:latin typeface="Cambria" pitchFamily="18" charset="0"/>
              </a:rPr>
              <a:t>Fr. Philip </a:t>
            </a:r>
            <a:r>
              <a:rPr lang="en-IN" sz="2400" dirty="0" err="1" smtClean="0">
                <a:latin typeface="Cambria" pitchFamily="18" charset="0"/>
              </a:rPr>
              <a:t>Parakatt</a:t>
            </a:r>
            <a:r>
              <a:rPr lang="en-IN" sz="2400" dirty="0" smtClean="0">
                <a:latin typeface="Cambria" pitchFamily="18" charset="0"/>
              </a:rPr>
              <a:t>  P V    Member</a:t>
            </a:r>
            <a:endParaRPr lang="en-IN" sz="2400" dirty="0">
              <a:latin typeface="Cambria" pitchFamily="18" charset="0"/>
            </a:endParaRPr>
          </a:p>
          <a:p>
            <a:endParaRPr lang="en-IN" sz="2400" dirty="0" smtClean="0">
              <a:latin typeface="Cambria" pitchFamily="18" charset="0"/>
            </a:endParaRPr>
          </a:p>
          <a:p>
            <a:pPr>
              <a:buNone/>
            </a:pPr>
            <a:endParaRPr lang="en-IN" sz="2400" dirty="0" smtClean="0">
              <a:latin typeface="Cambria" pitchFamily="18" charset="0"/>
            </a:endParaRPr>
          </a:p>
        </p:txBody>
      </p:sp>
      <p:pic>
        <p:nvPicPr>
          <p:cNvPr id="9" name="Picture 1"/>
          <p:cNvPicPr>
            <a:picLocks noChangeAspect="1" noChangeArrowheads="1"/>
          </p:cNvPicPr>
          <p:nvPr/>
        </p:nvPicPr>
        <p:blipFill>
          <a:blip r:embed="rId2"/>
          <a:srcRect/>
          <a:stretch>
            <a:fillRect/>
          </a:stretch>
        </p:blipFill>
        <p:spPr bwMode="auto">
          <a:xfrm>
            <a:off x="0" y="5435904"/>
            <a:ext cx="9143999" cy="1422095"/>
          </a:xfrm>
          <a:prstGeom prst="rect">
            <a:avLst/>
          </a:prstGeom>
          <a:noFill/>
          <a:ln w="9525">
            <a:noFill/>
            <a:miter lim="800000"/>
            <a:headEnd/>
            <a:tailEnd/>
          </a:ln>
          <a:effectLst/>
        </p:spPr>
      </p:pic>
      <p:sp>
        <p:nvSpPr>
          <p:cNvPr id="10" name="Rectangle 9"/>
          <p:cNvSpPr/>
          <p:nvPr/>
        </p:nvSpPr>
        <p:spPr>
          <a:xfrm>
            <a:off x="4800600" y="5556069"/>
            <a:ext cx="4114800" cy="36933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spcBef>
                <a:spcPct val="0"/>
              </a:spcBef>
              <a:defRPr/>
            </a:pPr>
            <a:r>
              <a:rPr lang="en-NZ" b="1" dirty="0" smtClean="0">
                <a:solidFill>
                  <a:srgbClr val="00B0F0"/>
                </a:solidFill>
                <a:latin typeface="Lucida Calligraphy" pitchFamily="66" charset="0"/>
              </a:rPr>
              <a:t>Towards Child Friendly Kerala</a:t>
            </a:r>
            <a:endParaRPr lang="en-IN" dirty="0">
              <a:solidFill>
                <a:srgbClr val="00B0F0"/>
              </a:solidFill>
              <a:latin typeface="Lucida Calligraphy" pitchFamily="66"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Berlin Sans FB" pitchFamily="34" charset="0"/>
              </a:rPr>
              <a:t/>
            </a:r>
            <a:br>
              <a:rPr lang="en-US" b="1" dirty="0" smtClean="0">
                <a:latin typeface="Berlin Sans FB" pitchFamily="34" charset="0"/>
              </a:rPr>
            </a:br>
            <a:r>
              <a:rPr lang="en-US" b="1" dirty="0" smtClean="0">
                <a:latin typeface="Berlin Sans FB" pitchFamily="34" charset="0"/>
              </a:rPr>
              <a:t>Composition of the KeSCPCR</a:t>
            </a:r>
            <a:r>
              <a:rPr lang="en-IN" dirty="0" smtClean="0">
                <a:latin typeface="Berlin Sans FB" pitchFamily="34" charset="0"/>
              </a:rPr>
              <a:t/>
            </a:r>
            <a:br>
              <a:rPr lang="en-IN" dirty="0" smtClean="0">
                <a:latin typeface="Berlin Sans FB" pitchFamily="34" charset="0"/>
              </a:rPr>
            </a:br>
            <a:endParaRPr lang="en-IN" dirty="0"/>
          </a:p>
        </p:txBody>
      </p:sp>
      <p:sp>
        <p:nvSpPr>
          <p:cNvPr id="3" name="Content Placeholder 2"/>
          <p:cNvSpPr>
            <a:spLocks noGrp="1"/>
          </p:cNvSpPr>
          <p:nvPr>
            <p:ph idx="1"/>
          </p:nvPr>
        </p:nvSpPr>
        <p:spPr/>
        <p:txBody>
          <a:bodyPr>
            <a:normAutofit/>
          </a:bodyPr>
          <a:lstStyle/>
          <a:p>
            <a:r>
              <a:rPr lang="en-IN" sz="2400" dirty="0" smtClean="0">
                <a:latin typeface="Cambria" pitchFamily="18" charset="0"/>
              </a:rPr>
              <a:t>The Commission has  following sections :</a:t>
            </a:r>
          </a:p>
          <a:p>
            <a:pPr>
              <a:buNone/>
            </a:pPr>
            <a:endParaRPr lang="en-IN" sz="2400" dirty="0" smtClean="0">
              <a:latin typeface="Cambria" pitchFamily="18" charset="0"/>
            </a:endParaRPr>
          </a:p>
          <a:p>
            <a:pPr>
              <a:buNone/>
            </a:pPr>
            <a:r>
              <a:rPr lang="en-IN" sz="2400" dirty="0" smtClean="0">
                <a:latin typeface="Cambria" pitchFamily="18" charset="0"/>
              </a:rPr>
              <a:t> *Complaints           *Administration </a:t>
            </a:r>
          </a:p>
          <a:p>
            <a:pPr>
              <a:buNone/>
            </a:pPr>
            <a:r>
              <a:rPr lang="en-IN" sz="2400" dirty="0" smtClean="0">
                <a:latin typeface="Cambria" pitchFamily="18" charset="0"/>
              </a:rPr>
              <a:t>*Finance                     *Public Relations  </a:t>
            </a:r>
          </a:p>
          <a:p>
            <a:pPr>
              <a:buNone/>
            </a:pPr>
            <a:endParaRPr lang="en-IN" sz="2400" dirty="0" smtClean="0">
              <a:latin typeface="Cambria" pitchFamily="18" charset="0"/>
            </a:endParaRPr>
          </a:p>
          <a:p>
            <a:pPr>
              <a:buNone/>
            </a:pPr>
            <a:r>
              <a:rPr lang="en-IN" sz="2400" dirty="0" smtClean="0">
                <a:latin typeface="Cambria" pitchFamily="18" charset="0"/>
              </a:rPr>
              <a:t>In addition ,  the Commission have</a:t>
            </a:r>
          </a:p>
          <a:p>
            <a:pPr>
              <a:buNone/>
            </a:pPr>
            <a:r>
              <a:rPr lang="en-IN" sz="2400" dirty="0" smtClean="0">
                <a:latin typeface="Cambria" pitchFamily="18" charset="0"/>
              </a:rPr>
              <a:t>  * POCSO Cell     *RTE Cell    *J </a:t>
            </a:r>
            <a:r>
              <a:rPr lang="en-IN" sz="2400" dirty="0" err="1" smtClean="0">
                <a:latin typeface="Cambria" pitchFamily="18" charset="0"/>
              </a:rPr>
              <a:t>J</a:t>
            </a:r>
            <a:r>
              <a:rPr lang="en-IN" sz="2400" dirty="0" smtClean="0">
                <a:latin typeface="Cambria" pitchFamily="18" charset="0"/>
              </a:rPr>
              <a:t> </a:t>
            </a:r>
            <a:r>
              <a:rPr lang="en-IN" sz="2400" dirty="0" smtClean="0">
                <a:latin typeface="Cambria" pitchFamily="18" charset="0"/>
              </a:rPr>
              <a:t>Cell</a:t>
            </a:r>
            <a:endParaRPr lang="en-IN" dirty="0">
              <a:latin typeface="Cambria" pitchFamily="18" charset="0"/>
            </a:endParaRPr>
          </a:p>
        </p:txBody>
      </p:sp>
      <p:pic>
        <p:nvPicPr>
          <p:cNvPr id="4" name="Picture 1"/>
          <p:cNvPicPr>
            <a:picLocks noChangeAspect="1" noChangeArrowheads="1"/>
          </p:cNvPicPr>
          <p:nvPr/>
        </p:nvPicPr>
        <p:blipFill>
          <a:blip r:embed="rId2"/>
          <a:srcRect/>
          <a:stretch>
            <a:fillRect/>
          </a:stretch>
        </p:blipFill>
        <p:spPr bwMode="auto">
          <a:xfrm>
            <a:off x="0" y="5435904"/>
            <a:ext cx="9143999" cy="1422095"/>
          </a:xfrm>
          <a:prstGeom prst="rect">
            <a:avLst/>
          </a:prstGeom>
          <a:noFill/>
          <a:ln w="9525">
            <a:noFill/>
            <a:miter lim="800000"/>
            <a:headEnd/>
            <a:tailEnd/>
          </a:ln>
          <a:effectLst/>
        </p:spPr>
      </p:pic>
      <p:sp>
        <p:nvSpPr>
          <p:cNvPr id="5" name="Rectangle 4"/>
          <p:cNvSpPr/>
          <p:nvPr/>
        </p:nvSpPr>
        <p:spPr>
          <a:xfrm>
            <a:off x="4114800" y="5257800"/>
            <a:ext cx="4114800" cy="36933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spcBef>
                <a:spcPct val="0"/>
              </a:spcBef>
              <a:defRPr/>
            </a:pPr>
            <a:r>
              <a:rPr lang="en-NZ" b="1" dirty="0" smtClean="0">
                <a:solidFill>
                  <a:srgbClr val="00B0F0"/>
                </a:solidFill>
                <a:latin typeface="Lucida Calligraphy" pitchFamily="66" charset="0"/>
              </a:rPr>
              <a:t>Towards Child Friendly Kerala</a:t>
            </a:r>
            <a:endParaRPr lang="en-IN" dirty="0">
              <a:solidFill>
                <a:srgbClr val="00B0F0"/>
              </a:solidFill>
              <a:latin typeface="Lucida Calligraphy" pitchFamily="66"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latin typeface="Berlin Sans FB" pitchFamily="34" charset="0"/>
              </a:rPr>
              <a:t> </a:t>
            </a:r>
            <a:r>
              <a:rPr lang="en-IN" dirty="0" smtClean="0">
                <a:latin typeface="Berlin Sans FB" pitchFamily="34" charset="0"/>
              </a:rPr>
              <a:t/>
            </a:r>
            <a:br>
              <a:rPr lang="en-IN" dirty="0" smtClean="0">
                <a:latin typeface="Berlin Sans FB" pitchFamily="34" charset="0"/>
              </a:rPr>
            </a:br>
            <a:r>
              <a:rPr lang="en-IN" b="1" dirty="0" smtClean="0">
                <a:latin typeface="Berlin Sans FB" pitchFamily="34" charset="0"/>
              </a:rPr>
              <a:t>Complaints Management</a:t>
            </a:r>
            <a:r>
              <a:rPr lang="en-IN" dirty="0" smtClean="0">
                <a:latin typeface="Berlin Sans FB" pitchFamily="34" charset="0"/>
              </a:rPr>
              <a:t/>
            </a:r>
            <a:br>
              <a:rPr lang="en-IN" dirty="0" smtClean="0">
                <a:latin typeface="Berlin Sans FB" pitchFamily="34" charset="0"/>
              </a:rPr>
            </a:br>
            <a:endParaRPr lang="en-IN" dirty="0">
              <a:latin typeface="Berlin Sans FB" pitchFamily="34" charset="0"/>
            </a:endParaRPr>
          </a:p>
        </p:txBody>
      </p:sp>
      <p:sp>
        <p:nvSpPr>
          <p:cNvPr id="3" name="Content Placeholder 2"/>
          <p:cNvSpPr>
            <a:spLocks noGrp="1"/>
          </p:cNvSpPr>
          <p:nvPr>
            <p:ph idx="1"/>
          </p:nvPr>
        </p:nvSpPr>
        <p:spPr>
          <a:xfrm>
            <a:off x="457200" y="990600"/>
            <a:ext cx="8229600" cy="4525963"/>
          </a:xfrm>
        </p:spPr>
        <p:txBody>
          <a:bodyPr>
            <a:normAutofit fontScale="62500" lnSpcReduction="20000"/>
          </a:bodyPr>
          <a:lstStyle/>
          <a:p>
            <a:r>
              <a:rPr lang="en-IN" dirty="0" smtClean="0">
                <a:latin typeface="Cambria" pitchFamily="18" charset="0"/>
              </a:rPr>
              <a:t>The Complaints Management cell -core unit of the commission </a:t>
            </a:r>
          </a:p>
          <a:p>
            <a:pPr>
              <a:buNone/>
            </a:pPr>
            <a:endParaRPr lang="en-IN" dirty="0" smtClean="0">
              <a:latin typeface="Cambria" pitchFamily="18" charset="0"/>
            </a:endParaRPr>
          </a:p>
          <a:p>
            <a:r>
              <a:rPr lang="en-IN" dirty="0" smtClean="0">
                <a:latin typeface="Cambria" pitchFamily="18" charset="0"/>
              </a:rPr>
              <a:t>Cell processes the complaints of Child Rights violations received in written or </a:t>
            </a:r>
            <a:r>
              <a:rPr lang="en-IN" dirty="0" err="1" smtClean="0">
                <a:latin typeface="Cambria" pitchFamily="18" charset="0"/>
              </a:rPr>
              <a:t>suo</a:t>
            </a:r>
            <a:r>
              <a:rPr lang="en-IN" dirty="0" smtClean="0">
                <a:latin typeface="Cambria" pitchFamily="18" charset="0"/>
              </a:rPr>
              <a:t> </a:t>
            </a:r>
            <a:r>
              <a:rPr lang="en-IN" dirty="0" err="1" smtClean="0">
                <a:latin typeface="Cambria" pitchFamily="18" charset="0"/>
              </a:rPr>
              <a:t>moto</a:t>
            </a:r>
            <a:r>
              <a:rPr lang="en-IN" dirty="0" smtClean="0">
                <a:latin typeface="Cambria" pitchFamily="18" charset="0"/>
              </a:rPr>
              <a:t>/media reports</a:t>
            </a:r>
          </a:p>
          <a:p>
            <a:endParaRPr lang="en-IN" dirty="0" smtClean="0">
              <a:latin typeface="Cambria" pitchFamily="18" charset="0"/>
            </a:endParaRPr>
          </a:p>
          <a:p>
            <a:r>
              <a:rPr lang="en-IN" dirty="0" smtClean="0">
                <a:latin typeface="Cambria" pitchFamily="18" charset="0"/>
              </a:rPr>
              <a:t> The Commission receives complaints and it has evolved a system of registration of complaints, issuing of letters seeking reports, following up with reminders</a:t>
            </a:r>
          </a:p>
          <a:p>
            <a:endParaRPr lang="en-IN" dirty="0" smtClean="0">
              <a:latin typeface="Cambria" pitchFamily="18" charset="0"/>
            </a:endParaRPr>
          </a:p>
          <a:p>
            <a:r>
              <a:rPr lang="en-IN" dirty="0" smtClean="0">
                <a:latin typeface="Cambria" pitchFamily="18" charset="0"/>
              </a:rPr>
              <a:t>The complaints covers mainly on issues relating to denial of Right to Education, corporal punishment, violation of rights of children with disabilities, Child Sexual Abuse, Children put to vulnerable situations etc…</a:t>
            </a:r>
          </a:p>
          <a:p>
            <a:endParaRPr lang="en-IN" dirty="0" smtClean="0">
              <a:latin typeface="Cambria" pitchFamily="18" charset="0"/>
            </a:endParaRPr>
          </a:p>
          <a:p>
            <a:r>
              <a:rPr lang="en-IN" dirty="0" smtClean="0">
                <a:latin typeface="Cambria" pitchFamily="18" charset="0"/>
              </a:rPr>
              <a:t>The Commission conducts follow up action on recommendations </a:t>
            </a:r>
          </a:p>
          <a:p>
            <a:endParaRPr lang="en-IN" dirty="0"/>
          </a:p>
        </p:txBody>
      </p:sp>
      <p:pic>
        <p:nvPicPr>
          <p:cNvPr id="4" name="Picture 1"/>
          <p:cNvPicPr>
            <a:picLocks noChangeAspect="1" noChangeArrowheads="1"/>
          </p:cNvPicPr>
          <p:nvPr/>
        </p:nvPicPr>
        <p:blipFill>
          <a:blip r:embed="rId2"/>
          <a:srcRect/>
          <a:stretch>
            <a:fillRect/>
          </a:stretch>
        </p:blipFill>
        <p:spPr bwMode="auto">
          <a:xfrm>
            <a:off x="0" y="5435904"/>
            <a:ext cx="9143999" cy="1422095"/>
          </a:xfrm>
          <a:prstGeom prst="rect">
            <a:avLst/>
          </a:prstGeom>
          <a:noFill/>
          <a:ln w="9525">
            <a:noFill/>
            <a:miter lim="800000"/>
            <a:headEnd/>
            <a:tailEnd/>
          </a:ln>
          <a:effectLst/>
        </p:spPr>
      </p:pic>
      <p:sp>
        <p:nvSpPr>
          <p:cNvPr id="5" name="Rectangle 4"/>
          <p:cNvSpPr/>
          <p:nvPr/>
        </p:nvSpPr>
        <p:spPr>
          <a:xfrm>
            <a:off x="4114800" y="5257800"/>
            <a:ext cx="4114800" cy="36933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spcBef>
                <a:spcPct val="0"/>
              </a:spcBef>
              <a:defRPr/>
            </a:pPr>
            <a:r>
              <a:rPr lang="en-NZ" b="1" dirty="0" smtClean="0">
                <a:solidFill>
                  <a:srgbClr val="00B0F0"/>
                </a:solidFill>
                <a:latin typeface="Lucida Calligraphy" pitchFamily="66" charset="0"/>
              </a:rPr>
              <a:t>Towards Child Friendly Kerala</a:t>
            </a:r>
            <a:endParaRPr lang="en-IN" dirty="0">
              <a:solidFill>
                <a:srgbClr val="00B0F0"/>
              </a:solidFill>
              <a:latin typeface="Lucida Calligraphy" pitchFamily="66"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IN" sz="3600" b="1" dirty="0" smtClean="0">
                <a:latin typeface="Berlin Sans FB" pitchFamily="34" charset="0"/>
              </a:rPr>
              <a:t>Inquiry in to Complaints</a:t>
            </a:r>
            <a:r>
              <a:rPr lang="en-IN" sz="3600" dirty="0" smtClean="0">
                <a:latin typeface="Berlin Sans FB" pitchFamily="34" charset="0"/>
              </a:rPr>
              <a:t/>
            </a:r>
            <a:br>
              <a:rPr lang="en-IN" sz="3600" dirty="0" smtClean="0">
                <a:latin typeface="Berlin Sans FB" pitchFamily="34" charset="0"/>
              </a:rPr>
            </a:br>
            <a:endParaRPr lang="en-IN" sz="3600" dirty="0">
              <a:latin typeface="Berlin Sans FB" pitchFamily="34" charset="0"/>
            </a:endParaRPr>
          </a:p>
        </p:txBody>
      </p:sp>
      <p:sp>
        <p:nvSpPr>
          <p:cNvPr id="3" name="Content Placeholder 2"/>
          <p:cNvSpPr>
            <a:spLocks noGrp="1"/>
          </p:cNvSpPr>
          <p:nvPr>
            <p:ph idx="1"/>
          </p:nvPr>
        </p:nvSpPr>
        <p:spPr>
          <a:xfrm>
            <a:off x="457200" y="914400"/>
            <a:ext cx="8229600" cy="4876800"/>
          </a:xfrm>
        </p:spPr>
        <p:txBody>
          <a:bodyPr>
            <a:normAutofit/>
          </a:bodyPr>
          <a:lstStyle/>
          <a:p>
            <a:r>
              <a:rPr lang="en-US" sz="2000" dirty="0" smtClean="0">
                <a:latin typeface="Cambria" pitchFamily="18" charset="0"/>
              </a:rPr>
              <a:t>Over the last 5 years of its existence, the Commission has handled and redressed a wide variety of complaints.  The Orders in these cases are issued after obtaining reports from all concerned authorities. The number of cases received during the last </a:t>
            </a:r>
            <a:r>
              <a:rPr lang="en-US" sz="2000" dirty="0" smtClean="0">
                <a:latin typeface="Cambria" pitchFamily="18" charset="0"/>
              </a:rPr>
              <a:t>6 years </a:t>
            </a:r>
            <a:r>
              <a:rPr lang="en-US" sz="2000" dirty="0" smtClean="0">
                <a:latin typeface="Cambria" pitchFamily="18" charset="0"/>
              </a:rPr>
              <a:t>up to </a:t>
            </a:r>
            <a:r>
              <a:rPr lang="en-US" sz="2000" dirty="0" smtClean="0">
                <a:latin typeface="Cambria" pitchFamily="18" charset="0"/>
              </a:rPr>
              <a:t>31.03.2019 </a:t>
            </a:r>
            <a:r>
              <a:rPr lang="en-US" sz="2000" dirty="0" smtClean="0">
                <a:latin typeface="Cambria" pitchFamily="18" charset="0"/>
              </a:rPr>
              <a:t>are:-</a:t>
            </a:r>
            <a:endParaRPr lang="en-IN" sz="2000" dirty="0" smtClean="0">
              <a:latin typeface="Cambria" pitchFamily="18" charset="0"/>
            </a:endParaRPr>
          </a:p>
          <a:p>
            <a:endParaRPr lang="en-IN" dirty="0" smtClean="0"/>
          </a:p>
        </p:txBody>
      </p:sp>
      <p:pic>
        <p:nvPicPr>
          <p:cNvPr id="5" name="Picture 1"/>
          <p:cNvPicPr>
            <a:picLocks noChangeAspect="1" noChangeArrowheads="1"/>
          </p:cNvPicPr>
          <p:nvPr/>
        </p:nvPicPr>
        <p:blipFill>
          <a:blip r:embed="rId2"/>
          <a:srcRect/>
          <a:stretch>
            <a:fillRect/>
          </a:stretch>
        </p:blipFill>
        <p:spPr bwMode="auto">
          <a:xfrm>
            <a:off x="0" y="5435904"/>
            <a:ext cx="9143999" cy="1422095"/>
          </a:xfrm>
          <a:prstGeom prst="rect">
            <a:avLst/>
          </a:prstGeom>
          <a:noFill/>
          <a:ln w="9525">
            <a:noFill/>
            <a:miter lim="800000"/>
            <a:headEnd/>
            <a:tailEnd/>
          </a:ln>
          <a:effectLst/>
        </p:spPr>
      </p:pic>
      <p:sp>
        <p:nvSpPr>
          <p:cNvPr id="6" name="Rectangle 5"/>
          <p:cNvSpPr/>
          <p:nvPr/>
        </p:nvSpPr>
        <p:spPr>
          <a:xfrm>
            <a:off x="4419600" y="5257800"/>
            <a:ext cx="4114800" cy="36933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spcBef>
                <a:spcPct val="0"/>
              </a:spcBef>
              <a:defRPr/>
            </a:pPr>
            <a:r>
              <a:rPr lang="en-NZ" b="1" dirty="0" smtClean="0">
                <a:solidFill>
                  <a:srgbClr val="00B0F0"/>
                </a:solidFill>
                <a:latin typeface="Lucida Calligraphy" pitchFamily="66" charset="0"/>
              </a:rPr>
              <a:t>Towards Child Friendly Kerala</a:t>
            </a:r>
            <a:endParaRPr lang="en-IN" dirty="0">
              <a:solidFill>
                <a:srgbClr val="00B0F0"/>
              </a:solidFill>
              <a:latin typeface="Lucida Calligraphy" pitchFamily="66" charset="0"/>
            </a:endParaRPr>
          </a:p>
        </p:txBody>
      </p:sp>
      <p:graphicFrame>
        <p:nvGraphicFramePr>
          <p:cNvPr id="7" name="Table 6"/>
          <p:cNvGraphicFramePr>
            <a:graphicFrameLocks noGrp="1"/>
          </p:cNvGraphicFramePr>
          <p:nvPr/>
        </p:nvGraphicFramePr>
        <p:xfrm>
          <a:off x="1676400" y="2362200"/>
          <a:ext cx="4896803" cy="2405471"/>
        </p:xfrm>
        <a:graphic>
          <a:graphicData uri="http://schemas.openxmlformats.org/drawingml/2006/table">
            <a:tbl>
              <a:tblPr/>
              <a:tblGrid>
                <a:gridCol w="2302812">
                  <a:extLst>
                    <a:ext uri="{9D8B030D-6E8A-4147-A177-3AD203B41FA5}">
                      <a16:colId xmlns:a16="http://schemas.microsoft.com/office/drawing/2014/main" val="20000"/>
                    </a:ext>
                  </a:extLst>
                </a:gridCol>
                <a:gridCol w="2593991">
                  <a:extLst>
                    <a:ext uri="{9D8B030D-6E8A-4147-A177-3AD203B41FA5}">
                      <a16:colId xmlns:a16="http://schemas.microsoft.com/office/drawing/2014/main" val="20001"/>
                    </a:ext>
                  </a:extLst>
                </a:gridCol>
              </a:tblGrid>
              <a:tr h="354907">
                <a:tc>
                  <a:txBody>
                    <a:bodyPr/>
                    <a:lstStyle/>
                    <a:p>
                      <a:pPr>
                        <a:lnSpc>
                          <a:spcPct val="115000"/>
                        </a:lnSpc>
                        <a:spcAft>
                          <a:spcPts val="0"/>
                        </a:spcAft>
                      </a:pPr>
                      <a:r>
                        <a:rPr lang="en-IN" sz="1800" b="1" dirty="0">
                          <a:solidFill>
                            <a:srgbClr val="31849B"/>
                          </a:solidFill>
                          <a:latin typeface="Cambria" pitchFamily="18" charset="0"/>
                          <a:ea typeface="Calibri"/>
                          <a:cs typeface="Kartika"/>
                        </a:rPr>
                        <a:t>   Year </a:t>
                      </a:r>
                      <a:endParaRPr lang="en-IN" sz="1800" dirty="0">
                        <a:solidFill>
                          <a:srgbClr val="31849B"/>
                        </a:solidFill>
                        <a:latin typeface="Cambria" pitchFamily="18" charset="0"/>
                        <a:ea typeface="Calibri"/>
                        <a:cs typeface="Kartika"/>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IN" sz="1800" b="1">
                          <a:solidFill>
                            <a:srgbClr val="31849B"/>
                          </a:solidFill>
                          <a:latin typeface="Cambria" pitchFamily="18" charset="0"/>
                          <a:ea typeface="Calibri"/>
                          <a:cs typeface="Kartika"/>
                        </a:rPr>
                        <a:t>No. of Cases</a:t>
                      </a:r>
                      <a:endParaRPr lang="en-IN" sz="1800">
                        <a:solidFill>
                          <a:srgbClr val="31849B"/>
                        </a:solidFill>
                        <a:latin typeface="Cambria" pitchFamily="18" charset="0"/>
                        <a:ea typeface="Calibri"/>
                        <a:cs typeface="Kartika"/>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54907">
                <a:tc>
                  <a:txBody>
                    <a:bodyPr/>
                    <a:lstStyle/>
                    <a:p>
                      <a:pPr>
                        <a:lnSpc>
                          <a:spcPct val="115000"/>
                        </a:lnSpc>
                        <a:spcAft>
                          <a:spcPts val="0"/>
                        </a:spcAft>
                      </a:pPr>
                      <a:r>
                        <a:rPr lang="en-IN" sz="1800" b="1" dirty="0">
                          <a:solidFill>
                            <a:srgbClr val="31849B"/>
                          </a:solidFill>
                          <a:latin typeface="Cambria" pitchFamily="18" charset="0"/>
                          <a:ea typeface="Calibri"/>
                          <a:cs typeface="Kartika"/>
                        </a:rPr>
                        <a:t>2013-2014</a:t>
                      </a:r>
                      <a:endParaRPr lang="en-IN" sz="1800" dirty="0">
                        <a:solidFill>
                          <a:srgbClr val="31849B"/>
                        </a:solidFill>
                        <a:latin typeface="Cambria" pitchFamily="18" charset="0"/>
                        <a:ea typeface="Calibri"/>
                        <a:cs typeface="Kartika"/>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EAF1"/>
                    </a:solidFill>
                  </a:tcPr>
                </a:tc>
                <a:tc>
                  <a:txBody>
                    <a:bodyPr/>
                    <a:lstStyle/>
                    <a:p>
                      <a:pPr>
                        <a:lnSpc>
                          <a:spcPct val="115000"/>
                        </a:lnSpc>
                        <a:spcAft>
                          <a:spcPts val="0"/>
                        </a:spcAft>
                      </a:pPr>
                      <a:r>
                        <a:rPr lang="en-IN" sz="1800" dirty="0">
                          <a:solidFill>
                            <a:srgbClr val="31849B"/>
                          </a:solidFill>
                          <a:latin typeface="Cambria" pitchFamily="18" charset="0"/>
                          <a:ea typeface="Calibri"/>
                          <a:cs typeface="Kartika"/>
                        </a:rPr>
                        <a:t>127</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EAF1"/>
                    </a:solidFill>
                  </a:tcPr>
                </a:tc>
                <a:extLst>
                  <a:ext uri="{0D108BD9-81ED-4DB2-BD59-A6C34878D82A}">
                    <a16:rowId xmlns:a16="http://schemas.microsoft.com/office/drawing/2014/main" val="10001"/>
                  </a:ext>
                </a:extLst>
              </a:tr>
              <a:tr h="354907">
                <a:tc>
                  <a:txBody>
                    <a:bodyPr/>
                    <a:lstStyle/>
                    <a:p>
                      <a:pPr>
                        <a:lnSpc>
                          <a:spcPct val="115000"/>
                        </a:lnSpc>
                        <a:spcAft>
                          <a:spcPts val="0"/>
                        </a:spcAft>
                      </a:pPr>
                      <a:r>
                        <a:rPr lang="en-IN" sz="1800" b="1">
                          <a:solidFill>
                            <a:srgbClr val="31849B"/>
                          </a:solidFill>
                          <a:latin typeface="Cambria" pitchFamily="18" charset="0"/>
                          <a:ea typeface="Calibri"/>
                          <a:cs typeface="Kartika"/>
                        </a:rPr>
                        <a:t>2014-2015</a:t>
                      </a:r>
                      <a:endParaRPr lang="en-IN" sz="1800">
                        <a:solidFill>
                          <a:srgbClr val="31849B"/>
                        </a:solidFill>
                        <a:latin typeface="Cambria" pitchFamily="18" charset="0"/>
                        <a:ea typeface="Calibri"/>
                        <a:cs typeface="Kartika"/>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IN" sz="1800" dirty="0">
                          <a:solidFill>
                            <a:srgbClr val="31849B"/>
                          </a:solidFill>
                          <a:latin typeface="Cambria" pitchFamily="18" charset="0"/>
                          <a:ea typeface="Calibri"/>
                          <a:cs typeface="Kartika"/>
                        </a:rPr>
                        <a:t>863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54907">
                <a:tc>
                  <a:txBody>
                    <a:bodyPr/>
                    <a:lstStyle/>
                    <a:p>
                      <a:pPr>
                        <a:lnSpc>
                          <a:spcPct val="115000"/>
                        </a:lnSpc>
                        <a:spcAft>
                          <a:spcPts val="0"/>
                        </a:spcAft>
                      </a:pPr>
                      <a:r>
                        <a:rPr lang="en-IN" sz="1800" b="1">
                          <a:solidFill>
                            <a:srgbClr val="31849B"/>
                          </a:solidFill>
                          <a:latin typeface="Cambria" pitchFamily="18" charset="0"/>
                          <a:ea typeface="Calibri"/>
                          <a:cs typeface="Kartika"/>
                        </a:rPr>
                        <a:t>2015-2016</a:t>
                      </a:r>
                      <a:endParaRPr lang="en-IN" sz="1800">
                        <a:solidFill>
                          <a:srgbClr val="31849B"/>
                        </a:solidFill>
                        <a:latin typeface="Cambria" pitchFamily="18" charset="0"/>
                        <a:ea typeface="Calibri"/>
                        <a:cs typeface="Kartika"/>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EAF1"/>
                    </a:solidFill>
                  </a:tcPr>
                </a:tc>
                <a:tc>
                  <a:txBody>
                    <a:bodyPr/>
                    <a:lstStyle/>
                    <a:p>
                      <a:pPr>
                        <a:lnSpc>
                          <a:spcPct val="115000"/>
                        </a:lnSpc>
                        <a:spcAft>
                          <a:spcPts val="0"/>
                        </a:spcAft>
                      </a:pPr>
                      <a:r>
                        <a:rPr lang="en-IN" sz="1800" dirty="0">
                          <a:solidFill>
                            <a:srgbClr val="31849B"/>
                          </a:solidFill>
                          <a:latin typeface="Cambria" pitchFamily="18" charset="0"/>
                          <a:ea typeface="Calibri"/>
                          <a:cs typeface="Kartika"/>
                        </a:rPr>
                        <a:t>1582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EAF1"/>
                    </a:solidFill>
                  </a:tcPr>
                </a:tc>
                <a:extLst>
                  <a:ext uri="{0D108BD9-81ED-4DB2-BD59-A6C34878D82A}">
                    <a16:rowId xmlns:a16="http://schemas.microsoft.com/office/drawing/2014/main" val="10003"/>
                  </a:ext>
                </a:extLst>
              </a:tr>
              <a:tr h="354907">
                <a:tc>
                  <a:txBody>
                    <a:bodyPr/>
                    <a:lstStyle/>
                    <a:p>
                      <a:pPr>
                        <a:lnSpc>
                          <a:spcPct val="115000"/>
                        </a:lnSpc>
                        <a:spcAft>
                          <a:spcPts val="0"/>
                        </a:spcAft>
                      </a:pPr>
                      <a:r>
                        <a:rPr lang="en-IN" sz="1800" b="1">
                          <a:solidFill>
                            <a:srgbClr val="31849B"/>
                          </a:solidFill>
                          <a:latin typeface="Cambria" pitchFamily="18" charset="0"/>
                          <a:ea typeface="Calibri"/>
                          <a:cs typeface="Kartika"/>
                        </a:rPr>
                        <a:t>2016-2017</a:t>
                      </a:r>
                      <a:endParaRPr lang="en-IN" sz="1800">
                        <a:solidFill>
                          <a:srgbClr val="31849B"/>
                        </a:solidFill>
                        <a:latin typeface="Cambria" pitchFamily="18" charset="0"/>
                        <a:ea typeface="Calibri"/>
                        <a:cs typeface="Kartika"/>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IN" sz="1800" dirty="0">
                          <a:solidFill>
                            <a:srgbClr val="31849B"/>
                          </a:solidFill>
                          <a:latin typeface="Cambria" pitchFamily="18" charset="0"/>
                          <a:ea typeface="Calibri"/>
                          <a:cs typeface="Kartika"/>
                        </a:rPr>
                        <a:t>2512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54907">
                <a:tc>
                  <a:txBody>
                    <a:bodyPr/>
                    <a:lstStyle/>
                    <a:p>
                      <a:pPr>
                        <a:lnSpc>
                          <a:spcPct val="115000"/>
                        </a:lnSpc>
                        <a:spcAft>
                          <a:spcPts val="0"/>
                        </a:spcAft>
                      </a:pPr>
                      <a:r>
                        <a:rPr lang="en-IN" sz="1800" b="1" dirty="0">
                          <a:solidFill>
                            <a:srgbClr val="31849B"/>
                          </a:solidFill>
                          <a:latin typeface="Cambria" pitchFamily="18" charset="0"/>
                          <a:ea typeface="Calibri"/>
                          <a:cs typeface="Kartika"/>
                        </a:rPr>
                        <a:t>2017-2018</a:t>
                      </a:r>
                      <a:endParaRPr lang="en-IN" sz="1800" dirty="0">
                        <a:solidFill>
                          <a:srgbClr val="31849B"/>
                        </a:solidFill>
                        <a:latin typeface="Cambria" pitchFamily="18" charset="0"/>
                        <a:ea typeface="Calibri"/>
                        <a:cs typeface="Kartika"/>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EAF1"/>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IN" sz="1800" dirty="0" smtClean="0">
                          <a:solidFill>
                            <a:srgbClr val="31849B"/>
                          </a:solidFill>
                          <a:latin typeface="Cambria" pitchFamily="18" charset="0"/>
                          <a:ea typeface="Calibri"/>
                          <a:cs typeface="Kartika"/>
                        </a:rPr>
                        <a:t>2402 </a:t>
                      </a:r>
                      <a:r>
                        <a:rPr lang="en-IN" sz="1200" dirty="0" smtClean="0">
                          <a:solidFill>
                            <a:srgbClr val="31849B"/>
                          </a:solidFill>
                          <a:latin typeface="Cambria" pitchFamily="18" charset="0"/>
                          <a:ea typeface="Calibri"/>
                          <a:cs typeface="Kartika"/>
                        </a:rPr>
                        <a:t>(up to 30.3.2018)</a:t>
                      </a:r>
                      <a:endParaRPr lang="en-IN" sz="3600" dirty="0" smtClean="0">
                        <a:solidFill>
                          <a:srgbClr val="31849B"/>
                        </a:solidFill>
                        <a:latin typeface="Cambria" pitchFamily="18" charset="0"/>
                        <a:ea typeface="Calibri"/>
                        <a:cs typeface="Kartika"/>
                      </a:endParaRPr>
                    </a:p>
                    <a:p>
                      <a:pPr>
                        <a:lnSpc>
                          <a:spcPct val="115000"/>
                        </a:lnSpc>
                        <a:spcAft>
                          <a:spcPts val="0"/>
                        </a:spcAft>
                      </a:pPr>
                      <a:endParaRPr lang="en-IN" sz="1800" dirty="0">
                        <a:solidFill>
                          <a:srgbClr val="31849B"/>
                        </a:solidFill>
                        <a:latin typeface="Cambria" pitchFamily="18" charset="0"/>
                        <a:ea typeface="Calibri"/>
                        <a:cs typeface="Kartika"/>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EAF1"/>
                    </a:solidFill>
                  </a:tcPr>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
            <a:ext cx="7848600" cy="914400"/>
          </a:xfrm>
        </p:spPr>
        <p:txBody>
          <a:bodyPr>
            <a:noAutofit/>
          </a:bodyPr>
          <a:lstStyle/>
          <a:p>
            <a:pPr lvl="0" algn="l" fontAlgn="base">
              <a:spcAft>
                <a:spcPct val="0"/>
              </a:spcAft>
            </a:pPr>
            <a:r>
              <a:rPr lang="en-US" sz="2400" b="1" u="sng" dirty="0" smtClean="0">
                <a:latin typeface="Berlin Sans FB" pitchFamily="34" charset="0"/>
                <a:ea typeface="Times New Roman" pitchFamily="18" charset="0"/>
                <a:cs typeface="Times New Roman" pitchFamily="18" charset="0"/>
              </a:rPr>
              <a:t/>
            </a:r>
            <a:br>
              <a:rPr lang="en-US" sz="2400" b="1" u="sng" dirty="0" smtClean="0">
                <a:latin typeface="Berlin Sans FB" pitchFamily="34" charset="0"/>
                <a:ea typeface="Times New Roman" pitchFamily="18" charset="0"/>
                <a:cs typeface="Times New Roman" pitchFamily="18" charset="0"/>
              </a:rPr>
            </a:br>
            <a:r>
              <a:rPr lang="en-US" sz="3200" b="1" u="sng" dirty="0" smtClean="0">
                <a:latin typeface="Berlin Sans FB" pitchFamily="34" charset="0"/>
                <a:ea typeface="Times New Roman" pitchFamily="18" charset="0"/>
                <a:cs typeface="Times New Roman" pitchFamily="18" charset="0"/>
              </a:rPr>
              <a:t>Complaints during 2017-18</a:t>
            </a:r>
            <a:r>
              <a:rPr lang="en-US" sz="1400" b="1" u="sng" dirty="0" smtClean="0">
                <a:latin typeface="Berlin Sans FB" pitchFamily="34" charset="0"/>
                <a:ea typeface="Times New Roman" pitchFamily="18" charset="0"/>
                <a:cs typeface="Arial" pitchFamily="34" charset="0"/>
              </a:rPr>
              <a:t>    </a:t>
            </a:r>
            <a:r>
              <a:rPr lang="en-US" sz="1200" b="1" u="sng" dirty="0" smtClean="0">
                <a:latin typeface="Berlin Sans FB" pitchFamily="34" charset="0"/>
                <a:ea typeface="Times New Roman" pitchFamily="18" charset="0"/>
                <a:cs typeface="Times New Roman" pitchFamily="18" charset="0"/>
              </a:rPr>
              <a:t>(Till March 31, 2018)</a:t>
            </a:r>
            <a:r>
              <a:rPr lang="en-US" sz="1100" dirty="0" smtClean="0">
                <a:latin typeface="Berlin Sans FB" pitchFamily="34" charset="0"/>
                <a:cs typeface="Arial" pitchFamily="34" charset="0"/>
              </a:rPr>
              <a:t/>
            </a:r>
            <a:br>
              <a:rPr lang="en-US" sz="1100" dirty="0" smtClean="0">
                <a:latin typeface="Berlin Sans FB" pitchFamily="34" charset="0"/>
                <a:cs typeface="Arial" pitchFamily="34" charset="0"/>
              </a:rPr>
            </a:br>
            <a:endParaRPr lang="en-IN" sz="2400" dirty="0">
              <a:latin typeface="Berlin Sans FB" pitchFamily="34" charset="0"/>
            </a:endParaRPr>
          </a:p>
        </p:txBody>
      </p:sp>
      <p:graphicFrame>
        <p:nvGraphicFramePr>
          <p:cNvPr id="7" name="Content Placeholder 3"/>
          <p:cNvGraphicFramePr>
            <a:graphicFrameLocks/>
          </p:cNvGraphicFramePr>
          <p:nvPr/>
        </p:nvGraphicFramePr>
        <p:xfrm>
          <a:off x="533400" y="762000"/>
          <a:ext cx="7315199" cy="4660688"/>
        </p:xfrm>
        <a:graphic>
          <a:graphicData uri="http://schemas.openxmlformats.org/drawingml/2006/table">
            <a:tbl>
              <a:tblPr/>
              <a:tblGrid>
                <a:gridCol w="1563837">
                  <a:extLst>
                    <a:ext uri="{9D8B030D-6E8A-4147-A177-3AD203B41FA5}">
                      <a16:colId xmlns:a16="http://schemas.microsoft.com/office/drawing/2014/main" val="20000"/>
                    </a:ext>
                  </a:extLst>
                </a:gridCol>
                <a:gridCol w="711509">
                  <a:extLst>
                    <a:ext uri="{9D8B030D-6E8A-4147-A177-3AD203B41FA5}">
                      <a16:colId xmlns:a16="http://schemas.microsoft.com/office/drawing/2014/main" val="20001"/>
                    </a:ext>
                  </a:extLst>
                </a:gridCol>
                <a:gridCol w="607746">
                  <a:extLst>
                    <a:ext uri="{9D8B030D-6E8A-4147-A177-3AD203B41FA5}">
                      <a16:colId xmlns:a16="http://schemas.microsoft.com/office/drawing/2014/main" val="20002"/>
                    </a:ext>
                  </a:extLst>
                </a:gridCol>
                <a:gridCol w="741155">
                  <a:extLst>
                    <a:ext uri="{9D8B030D-6E8A-4147-A177-3AD203B41FA5}">
                      <a16:colId xmlns:a16="http://schemas.microsoft.com/office/drawing/2014/main" val="20003"/>
                    </a:ext>
                  </a:extLst>
                </a:gridCol>
                <a:gridCol w="481753">
                  <a:extLst>
                    <a:ext uri="{9D8B030D-6E8A-4147-A177-3AD203B41FA5}">
                      <a16:colId xmlns:a16="http://schemas.microsoft.com/office/drawing/2014/main" val="20004"/>
                    </a:ext>
                  </a:extLst>
                </a:gridCol>
                <a:gridCol w="1000559">
                  <a:extLst>
                    <a:ext uri="{9D8B030D-6E8A-4147-A177-3AD203B41FA5}">
                      <a16:colId xmlns:a16="http://schemas.microsoft.com/office/drawing/2014/main" val="20005"/>
                    </a:ext>
                  </a:extLst>
                </a:gridCol>
                <a:gridCol w="1096908">
                  <a:extLst>
                    <a:ext uri="{9D8B030D-6E8A-4147-A177-3AD203B41FA5}">
                      <a16:colId xmlns:a16="http://schemas.microsoft.com/office/drawing/2014/main" val="20006"/>
                    </a:ext>
                  </a:extLst>
                </a:gridCol>
                <a:gridCol w="1111732">
                  <a:extLst>
                    <a:ext uri="{9D8B030D-6E8A-4147-A177-3AD203B41FA5}">
                      <a16:colId xmlns:a16="http://schemas.microsoft.com/office/drawing/2014/main" val="20007"/>
                    </a:ext>
                  </a:extLst>
                </a:gridCol>
              </a:tblGrid>
              <a:tr h="231081">
                <a:tc gridSpan="6">
                  <a:txBody>
                    <a:bodyPr/>
                    <a:lstStyle/>
                    <a:p>
                      <a:pPr algn="ctr">
                        <a:lnSpc>
                          <a:spcPct val="115000"/>
                        </a:lnSpc>
                        <a:spcAft>
                          <a:spcPts val="0"/>
                        </a:spcAft>
                      </a:pPr>
                      <a:r>
                        <a:rPr lang="en-US" sz="1200" b="1" dirty="0">
                          <a:latin typeface="Cambria" pitchFamily="18" charset="0"/>
                          <a:ea typeface="Times New Roman"/>
                          <a:cs typeface="Kartika"/>
                        </a:rPr>
                        <a:t>Districts and </a:t>
                      </a:r>
                      <a:r>
                        <a:rPr lang="en-US" sz="1200" b="1" dirty="0" err="1">
                          <a:latin typeface="Cambria" pitchFamily="18" charset="0"/>
                          <a:ea typeface="Times New Roman"/>
                          <a:cs typeface="Kartika"/>
                        </a:rPr>
                        <a:t>Numner</a:t>
                      </a:r>
                      <a:r>
                        <a:rPr lang="en-US" sz="1200" b="1" dirty="0">
                          <a:latin typeface="Cambria" pitchFamily="18" charset="0"/>
                          <a:ea typeface="Times New Roman"/>
                          <a:cs typeface="Kartika"/>
                        </a:rPr>
                        <a:t> of Complaints</a:t>
                      </a:r>
                      <a:endParaRPr lang="en-IN" sz="1050" dirty="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rowSpan="2">
                  <a:txBody>
                    <a:bodyPr/>
                    <a:lstStyle/>
                    <a:p>
                      <a:pPr algn="ctr">
                        <a:lnSpc>
                          <a:spcPct val="115000"/>
                        </a:lnSpc>
                        <a:spcAft>
                          <a:spcPts val="0"/>
                        </a:spcAft>
                      </a:pPr>
                      <a:r>
                        <a:rPr lang="en-US" sz="1200" b="1">
                          <a:solidFill>
                            <a:srgbClr val="FF0000"/>
                          </a:solidFill>
                          <a:latin typeface="Cambria" pitchFamily="18" charset="0"/>
                          <a:ea typeface="Times New Roman"/>
                          <a:cs typeface="Kartika"/>
                        </a:rPr>
                        <a:t>Total number of Complaints Redressed</a:t>
                      </a:r>
                      <a:endParaRPr lang="en-IN" sz="1050">
                        <a:solidFill>
                          <a:srgbClr val="FF0000"/>
                        </a:solidFill>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en-US" sz="1200" b="1" dirty="0">
                          <a:solidFill>
                            <a:srgbClr val="FF0000"/>
                          </a:solidFill>
                          <a:latin typeface="Cambria" pitchFamily="18" charset="0"/>
                          <a:ea typeface="Times New Roman"/>
                          <a:cs typeface="Kartika"/>
                        </a:rPr>
                        <a:t>Total number of Complaints to be Redressed</a:t>
                      </a:r>
                      <a:endParaRPr lang="en-IN" sz="1050" dirty="0">
                        <a:solidFill>
                          <a:srgbClr val="FF0000"/>
                        </a:solidFill>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60292">
                <a:tc>
                  <a:txBody>
                    <a:bodyPr/>
                    <a:lstStyle/>
                    <a:p>
                      <a:pPr algn="ctr">
                        <a:lnSpc>
                          <a:spcPct val="115000"/>
                        </a:lnSpc>
                        <a:spcAft>
                          <a:spcPts val="0"/>
                        </a:spcAft>
                      </a:pPr>
                      <a:r>
                        <a:rPr lang="en-US" sz="1200" b="1" dirty="0">
                          <a:solidFill>
                            <a:srgbClr val="FF0000"/>
                          </a:solidFill>
                          <a:latin typeface="Cambria" pitchFamily="18" charset="0"/>
                          <a:ea typeface="Times New Roman"/>
                          <a:cs typeface="Kartika"/>
                        </a:rPr>
                        <a:t>District</a:t>
                      </a:r>
                      <a:endParaRPr lang="en-IN" sz="1050" dirty="0">
                        <a:solidFill>
                          <a:srgbClr val="FF0000"/>
                        </a:solidFill>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b="1" dirty="0">
                          <a:solidFill>
                            <a:srgbClr val="FF0000"/>
                          </a:solidFill>
                          <a:latin typeface="Cambria" pitchFamily="18" charset="0"/>
                          <a:ea typeface="Times New Roman"/>
                          <a:cs typeface="Kartika"/>
                        </a:rPr>
                        <a:t>Total Numbers</a:t>
                      </a:r>
                      <a:endParaRPr lang="en-IN" sz="1050" dirty="0">
                        <a:solidFill>
                          <a:srgbClr val="FF0000"/>
                        </a:solidFill>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b="1" dirty="0">
                          <a:solidFill>
                            <a:srgbClr val="FF0000"/>
                          </a:solidFill>
                          <a:latin typeface="Cambria" pitchFamily="18" charset="0"/>
                          <a:ea typeface="Times New Roman"/>
                          <a:cs typeface="Kartika"/>
                        </a:rPr>
                        <a:t>RTE</a:t>
                      </a:r>
                      <a:endParaRPr lang="en-IN" sz="1050" dirty="0">
                        <a:solidFill>
                          <a:srgbClr val="FF0000"/>
                        </a:solidFill>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b="1" dirty="0">
                          <a:solidFill>
                            <a:srgbClr val="FF0000"/>
                          </a:solidFill>
                          <a:latin typeface="Cambria" pitchFamily="18" charset="0"/>
                          <a:ea typeface="Times New Roman"/>
                          <a:cs typeface="Kartika"/>
                        </a:rPr>
                        <a:t>POCSO</a:t>
                      </a:r>
                      <a:endParaRPr lang="en-IN" sz="1050" dirty="0">
                        <a:solidFill>
                          <a:srgbClr val="FF0000"/>
                        </a:solidFill>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b="1" dirty="0">
                          <a:solidFill>
                            <a:srgbClr val="FF0000"/>
                          </a:solidFill>
                          <a:latin typeface="Cambria" pitchFamily="18" charset="0"/>
                          <a:ea typeface="Times New Roman"/>
                          <a:cs typeface="Kartika"/>
                        </a:rPr>
                        <a:t>JJ</a:t>
                      </a:r>
                      <a:endParaRPr lang="en-IN" sz="1050" dirty="0">
                        <a:solidFill>
                          <a:srgbClr val="FF0000"/>
                        </a:solidFill>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b="1" dirty="0">
                          <a:solidFill>
                            <a:srgbClr val="FF0000"/>
                          </a:solidFill>
                          <a:latin typeface="Cambria" pitchFamily="18" charset="0"/>
                          <a:ea typeface="Times New Roman"/>
                          <a:cs typeface="Kartika"/>
                        </a:rPr>
                        <a:t>Denial of Child Rights</a:t>
                      </a:r>
                      <a:endParaRPr lang="en-IN" sz="1050" dirty="0">
                        <a:solidFill>
                          <a:srgbClr val="FF0000"/>
                        </a:solidFill>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IN"/>
                    </a:p>
                  </a:txBody>
                  <a:tcPr/>
                </a:tc>
                <a:tc vMerge="1">
                  <a:txBody>
                    <a:bodyPr/>
                    <a:lstStyle/>
                    <a:p>
                      <a:endParaRPr lang="en-IN"/>
                    </a:p>
                  </a:txBody>
                  <a:tcPr/>
                </a:tc>
                <a:extLst>
                  <a:ext uri="{0D108BD9-81ED-4DB2-BD59-A6C34878D82A}">
                    <a16:rowId xmlns:a16="http://schemas.microsoft.com/office/drawing/2014/main" val="10001"/>
                  </a:ext>
                </a:extLst>
              </a:tr>
              <a:tr h="396550">
                <a:tc>
                  <a:txBody>
                    <a:bodyPr/>
                    <a:lstStyle/>
                    <a:p>
                      <a:pPr algn="ctr">
                        <a:lnSpc>
                          <a:spcPct val="115000"/>
                        </a:lnSpc>
                        <a:spcAft>
                          <a:spcPts val="0"/>
                        </a:spcAft>
                      </a:pPr>
                      <a:r>
                        <a:rPr lang="en-US" sz="1200">
                          <a:latin typeface="Cambria" pitchFamily="18" charset="0"/>
                          <a:ea typeface="Times New Roman"/>
                          <a:cs typeface="Kartika"/>
                        </a:rPr>
                        <a:t>Thiruvananthapuram</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Cambria" pitchFamily="18" charset="0"/>
                          <a:ea typeface="Times New Roman"/>
                          <a:cs typeface="Kartika"/>
                        </a:rPr>
                        <a:t>496</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Cambria" pitchFamily="18" charset="0"/>
                          <a:ea typeface="Times New Roman"/>
                          <a:cs typeface="Kartika"/>
                        </a:rPr>
                        <a:t>48</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latin typeface="Cambria" pitchFamily="18" charset="0"/>
                          <a:ea typeface="Times New Roman"/>
                          <a:cs typeface="Kartika"/>
                        </a:rPr>
                        <a:t>30</a:t>
                      </a:r>
                      <a:endParaRPr lang="en-IN" sz="1050" dirty="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Cambria" pitchFamily="18" charset="0"/>
                          <a:ea typeface="Times New Roman"/>
                          <a:cs typeface="Kartika"/>
                        </a:rPr>
                        <a:t>2</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latin typeface="Cambria" pitchFamily="18" charset="0"/>
                          <a:ea typeface="Times New Roman"/>
                          <a:cs typeface="Kartika"/>
                        </a:rPr>
                        <a:t>416</a:t>
                      </a:r>
                      <a:endParaRPr lang="en-IN" sz="1050" dirty="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latin typeface="Cambria" pitchFamily="18" charset="0"/>
                          <a:ea typeface="Times New Roman"/>
                          <a:cs typeface="Kartika"/>
                        </a:rPr>
                        <a:t>203</a:t>
                      </a:r>
                      <a:endParaRPr lang="en-IN" sz="1050" dirty="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Cambria" pitchFamily="18" charset="0"/>
                          <a:ea typeface="Times New Roman"/>
                          <a:cs typeface="Kartika"/>
                        </a:rPr>
                        <a:t>293</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2877">
                <a:tc>
                  <a:txBody>
                    <a:bodyPr/>
                    <a:lstStyle/>
                    <a:p>
                      <a:pPr algn="ctr">
                        <a:lnSpc>
                          <a:spcPct val="115000"/>
                        </a:lnSpc>
                        <a:spcAft>
                          <a:spcPts val="0"/>
                        </a:spcAft>
                      </a:pPr>
                      <a:r>
                        <a:rPr lang="en-US" sz="1200">
                          <a:latin typeface="Cambria" pitchFamily="18" charset="0"/>
                          <a:ea typeface="Times New Roman"/>
                          <a:cs typeface="Kartika"/>
                        </a:rPr>
                        <a:t>Kollam</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Cambria" pitchFamily="18" charset="0"/>
                          <a:ea typeface="Times New Roman"/>
                          <a:cs typeface="Kartika"/>
                        </a:rPr>
                        <a:t>237</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Cambria" pitchFamily="18" charset="0"/>
                          <a:ea typeface="Times New Roman"/>
                          <a:cs typeface="Kartika"/>
                        </a:rPr>
                        <a:t>24</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latin typeface="Cambria" pitchFamily="18" charset="0"/>
                          <a:ea typeface="Times New Roman"/>
                          <a:cs typeface="Kartika"/>
                        </a:rPr>
                        <a:t>29</a:t>
                      </a:r>
                      <a:endParaRPr lang="en-IN" sz="1050" dirty="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Cambria" pitchFamily="18" charset="0"/>
                          <a:ea typeface="Times New Roman"/>
                          <a:cs typeface="Kartika"/>
                        </a:rPr>
                        <a:t>3</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Cambria" pitchFamily="18" charset="0"/>
                          <a:ea typeface="Times New Roman"/>
                          <a:cs typeface="Kartika"/>
                        </a:rPr>
                        <a:t>181</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solidFill>
                            <a:srgbClr val="000000"/>
                          </a:solidFill>
                          <a:latin typeface="Cambria" pitchFamily="18" charset="0"/>
                          <a:ea typeface="Times New Roman"/>
                          <a:cs typeface="Kartika"/>
                        </a:rPr>
                        <a:t>70</a:t>
                      </a:r>
                      <a:endParaRPr lang="en-IN" sz="1050" dirty="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Cambria" pitchFamily="18" charset="0"/>
                          <a:ea typeface="Times New Roman"/>
                          <a:cs typeface="Kartika"/>
                        </a:rPr>
                        <a:t>167</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2877">
                <a:tc>
                  <a:txBody>
                    <a:bodyPr/>
                    <a:lstStyle/>
                    <a:p>
                      <a:pPr algn="ctr">
                        <a:lnSpc>
                          <a:spcPct val="115000"/>
                        </a:lnSpc>
                        <a:spcAft>
                          <a:spcPts val="0"/>
                        </a:spcAft>
                      </a:pPr>
                      <a:r>
                        <a:rPr lang="en-US" sz="1200">
                          <a:latin typeface="Cambria" pitchFamily="18" charset="0"/>
                          <a:ea typeface="Times New Roman"/>
                          <a:cs typeface="Kartika"/>
                        </a:rPr>
                        <a:t>Pathanamthitta</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Cambria" pitchFamily="18" charset="0"/>
                          <a:ea typeface="Times New Roman"/>
                          <a:cs typeface="Kartika"/>
                        </a:rPr>
                        <a:t>90</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Cambria" pitchFamily="18" charset="0"/>
                          <a:ea typeface="Times New Roman"/>
                          <a:cs typeface="Kartika"/>
                        </a:rPr>
                        <a:t>16</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Cambria" pitchFamily="18" charset="0"/>
                          <a:ea typeface="Times New Roman"/>
                          <a:cs typeface="Kartika"/>
                        </a:rPr>
                        <a:t>1</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latin typeface="Cambria" pitchFamily="18" charset="0"/>
                          <a:ea typeface="Times New Roman"/>
                          <a:cs typeface="Kartika"/>
                        </a:rPr>
                        <a:t>1</a:t>
                      </a:r>
                      <a:endParaRPr lang="en-IN" sz="1050" dirty="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Cambria" pitchFamily="18" charset="0"/>
                          <a:ea typeface="Times New Roman"/>
                          <a:cs typeface="Kartika"/>
                        </a:rPr>
                        <a:t>72</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solidFill>
                            <a:srgbClr val="000000"/>
                          </a:solidFill>
                          <a:latin typeface="Cambria" pitchFamily="18" charset="0"/>
                          <a:ea typeface="Times New Roman"/>
                          <a:cs typeface="Kartika"/>
                        </a:rPr>
                        <a:t>34</a:t>
                      </a:r>
                      <a:endParaRPr lang="en-IN" sz="1050" dirty="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Cambria" pitchFamily="18" charset="0"/>
                          <a:ea typeface="Times New Roman"/>
                          <a:cs typeface="Kartika"/>
                        </a:rPr>
                        <a:t>57</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2877">
                <a:tc>
                  <a:txBody>
                    <a:bodyPr/>
                    <a:lstStyle/>
                    <a:p>
                      <a:pPr algn="ctr">
                        <a:lnSpc>
                          <a:spcPct val="115000"/>
                        </a:lnSpc>
                        <a:spcAft>
                          <a:spcPts val="0"/>
                        </a:spcAft>
                      </a:pPr>
                      <a:r>
                        <a:rPr lang="en-US" sz="1200">
                          <a:latin typeface="Cambria" pitchFamily="18" charset="0"/>
                          <a:ea typeface="Times New Roman"/>
                          <a:cs typeface="Kartika"/>
                        </a:rPr>
                        <a:t>Alappuzha</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solidFill>
                            <a:srgbClr val="000000"/>
                          </a:solidFill>
                          <a:latin typeface="Cambria" pitchFamily="18" charset="0"/>
                          <a:ea typeface="Times New Roman"/>
                          <a:cs typeface="Kartika"/>
                        </a:rPr>
                        <a:t>162</a:t>
                      </a:r>
                      <a:endParaRPr lang="en-IN" sz="1050" dirty="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latin typeface="Cambria" pitchFamily="18" charset="0"/>
                          <a:ea typeface="Times New Roman"/>
                          <a:cs typeface="Kartika"/>
                        </a:rPr>
                        <a:t>23</a:t>
                      </a:r>
                      <a:endParaRPr lang="en-IN" sz="1050" dirty="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Cambria" pitchFamily="18" charset="0"/>
                          <a:ea typeface="Times New Roman"/>
                          <a:cs typeface="Kartika"/>
                        </a:rPr>
                        <a:t>9</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Cambria" pitchFamily="18" charset="0"/>
                          <a:ea typeface="Times New Roman"/>
                          <a:cs typeface="Kartika"/>
                        </a:rPr>
                        <a:t>2</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latin typeface="Cambria" pitchFamily="18" charset="0"/>
                          <a:ea typeface="Times New Roman"/>
                          <a:cs typeface="Kartika"/>
                        </a:rPr>
                        <a:t>128</a:t>
                      </a:r>
                      <a:endParaRPr lang="en-IN" sz="1050" dirty="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solidFill>
                            <a:srgbClr val="000000"/>
                          </a:solidFill>
                          <a:latin typeface="Cambria" pitchFamily="18" charset="0"/>
                          <a:ea typeface="Times New Roman"/>
                          <a:cs typeface="Kartika"/>
                        </a:rPr>
                        <a:t>69</a:t>
                      </a:r>
                      <a:endParaRPr lang="en-IN" sz="1050" dirty="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Cambria" pitchFamily="18" charset="0"/>
                          <a:ea typeface="Times New Roman"/>
                          <a:cs typeface="Kartika"/>
                        </a:rPr>
                        <a:t>92</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2877">
                <a:tc>
                  <a:txBody>
                    <a:bodyPr/>
                    <a:lstStyle/>
                    <a:p>
                      <a:pPr algn="ctr">
                        <a:lnSpc>
                          <a:spcPct val="115000"/>
                        </a:lnSpc>
                        <a:spcAft>
                          <a:spcPts val="0"/>
                        </a:spcAft>
                      </a:pPr>
                      <a:r>
                        <a:rPr lang="en-US" sz="1200">
                          <a:latin typeface="Cambria" pitchFamily="18" charset="0"/>
                          <a:ea typeface="Times New Roman"/>
                          <a:cs typeface="Kartika"/>
                        </a:rPr>
                        <a:t>Kottayam</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Cambria" pitchFamily="18" charset="0"/>
                          <a:ea typeface="Times New Roman"/>
                          <a:cs typeface="Kartika"/>
                        </a:rPr>
                        <a:t>122</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Cambria" pitchFamily="18" charset="0"/>
                          <a:ea typeface="Times New Roman"/>
                          <a:cs typeface="Kartika"/>
                        </a:rPr>
                        <a:t>14</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Cambria" pitchFamily="18" charset="0"/>
                          <a:ea typeface="Times New Roman"/>
                          <a:cs typeface="Kartika"/>
                        </a:rPr>
                        <a:t>13</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Cambria" pitchFamily="18" charset="0"/>
                          <a:ea typeface="Times New Roman"/>
                          <a:cs typeface="Kartika"/>
                        </a:rPr>
                        <a:t>0</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latin typeface="Cambria" pitchFamily="18" charset="0"/>
                          <a:ea typeface="Times New Roman"/>
                          <a:cs typeface="Kartika"/>
                        </a:rPr>
                        <a:t>95</a:t>
                      </a:r>
                      <a:endParaRPr lang="en-IN" sz="1050" dirty="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solidFill>
                            <a:srgbClr val="000000"/>
                          </a:solidFill>
                          <a:latin typeface="Cambria" pitchFamily="18" charset="0"/>
                          <a:ea typeface="Times New Roman"/>
                          <a:cs typeface="Kartika"/>
                        </a:rPr>
                        <a:t>56</a:t>
                      </a:r>
                      <a:endParaRPr lang="en-IN" sz="1050" dirty="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Cambria" pitchFamily="18" charset="0"/>
                          <a:ea typeface="Times New Roman"/>
                          <a:cs typeface="Kartika"/>
                        </a:rPr>
                        <a:t>66</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32877">
                <a:tc>
                  <a:txBody>
                    <a:bodyPr/>
                    <a:lstStyle/>
                    <a:p>
                      <a:pPr algn="ctr">
                        <a:lnSpc>
                          <a:spcPct val="115000"/>
                        </a:lnSpc>
                        <a:spcAft>
                          <a:spcPts val="0"/>
                        </a:spcAft>
                      </a:pPr>
                      <a:r>
                        <a:rPr lang="en-US" sz="1200">
                          <a:latin typeface="Cambria" pitchFamily="18" charset="0"/>
                          <a:ea typeface="Times New Roman"/>
                          <a:cs typeface="Kartika"/>
                        </a:rPr>
                        <a:t>Idukki</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Cambria" pitchFamily="18" charset="0"/>
                          <a:ea typeface="Times New Roman"/>
                          <a:cs typeface="Kartika"/>
                        </a:rPr>
                        <a:t>91</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Cambria" pitchFamily="18" charset="0"/>
                          <a:ea typeface="Times New Roman"/>
                          <a:cs typeface="Kartika"/>
                        </a:rPr>
                        <a:t>7</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Cambria" pitchFamily="18" charset="0"/>
                          <a:ea typeface="Times New Roman"/>
                          <a:cs typeface="Kartika"/>
                        </a:rPr>
                        <a:t>6</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latin typeface="Cambria" pitchFamily="18" charset="0"/>
                          <a:ea typeface="Times New Roman"/>
                          <a:cs typeface="Kartika"/>
                        </a:rPr>
                        <a:t>0</a:t>
                      </a:r>
                      <a:endParaRPr lang="en-IN" sz="1050" dirty="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latin typeface="Cambria" pitchFamily="18" charset="0"/>
                          <a:ea typeface="Times New Roman"/>
                          <a:cs typeface="Kartika"/>
                        </a:rPr>
                        <a:t>78</a:t>
                      </a:r>
                      <a:endParaRPr lang="en-IN" sz="1050" dirty="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solidFill>
                            <a:srgbClr val="000000"/>
                          </a:solidFill>
                          <a:latin typeface="Cambria" pitchFamily="18" charset="0"/>
                          <a:ea typeface="Times New Roman"/>
                          <a:cs typeface="Kartika"/>
                        </a:rPr>
                        <a:t>53</a:t>
                      </a:r>
                      <a:endParaRPr lang="en-IN" sz="1050" dirty="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latin typeface="Cambria" pitchFamily="18" charset="0"/>
                          <a:ea typeface="Times New Roman"/>
                          <a:cs typeface="Kartika"/>
                        </a:rPr>
                        <a:t>38</a:t>
                      </a:r>
                      <a:endParaRPr lang="en-IN" sz="1050" dirty="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32877">
                <a:tc>
                  <a:txBody>
                    <a:bodyPr/>
                    <a:lstStyle/>
                    <a:p>
                      <a:pPr algn="ctr">
                        <a:lnSpc>
                          <a:spcPct val="115000"/>
                        </a:lnSpc>
                        <a:spcAft>
                          <a:spcPts val="0"/>
                        </a:spcAft>
                      </a:pPr>
                      <a:r>
                        <a:rPr lang="en-US" sz="1200">
                          <a:latin typeface="Cambria" pitchFamily="18" charset="0"/>
                          <a:ea typeface="Times New Roman"/>
                          <a:cs typeface="Kartika"/>
                        </a:rPr>
                        <a:t>Ernakulam</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Cambria" pitchFamily="18" charset="0"/>
                          <a:ea typeface="Times New Roman"/>
                          <a:cs typeface="Kartika"/>
                        </a:rPr>
                        <a:t>189</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Cambria" pitchFamily="18" charset="0"/>
                          <a:ea typeface="Times New Roman"/>
                          <a:cs typeface="Kartika"/>
                        </a:rPr>
                        <a:t>27</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Cambria" pitchFamily="18" charset="0"/>
                          <a:ea typeface="Times New Roman"/>
                          <a:cs typeface="Kartika"/>
                        </a:rPr>
                        <a:t>21</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Cambria" pitchFamily="18" charset="0"/>
                          <a:ea typeface="Times New Roman"/>
                          <a:cs typeface="Kartika"/>
                        </a:rPr>
                        <a:t>3</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latin typeface="Cambria" pitchFamily="18" charset="0"/>
                          <a:ea typeface="Times New Roman"/>
                          <a:cs typeface="Kartika"/>
                        </a:rPr>
                        <a:t>138</a:t>
                      </a:r>
                      <a:endParaRPr lang="en-IN" sz="1050" dirty="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Cambria" pitchFamily="18" charset="0"/>
                          <a:ea typeface="Times New Roman"/>
                          <a:cs typeface="Kartika"/>
                        </a:rPr>
                        <a:t>79</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latin typeface="Cambria" pitchFamily="18" charset="0"/>
                          <a:ea typeface="Times New Roman"/>
                          <a:cs typeface="Kartika"/>
                        </a:rPr>
                        <a:t>110</a:t>
                      </a:r>
                      <a:endParaRPr lang="en-IN" sz="1050" dirty="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32877">
                <a:tc>
                  <a:txBody>
                    <a:bodyPr/>
                    <a:lstStyle/>
                    <a:p>
                      <a:pPr algn="ctr">
                        <a:lnSpc>
                          <a:spcPct val="115000"/>
                        </a:lnSpc>
                        <a:spcAft>
                          <a:spcPts val="0"/>
                        </a:spcAft>
                      </a:pPr>
                      <a:r>
                        <a:rPr lang="en-US" sz="1200">
                          <a:latin typeface="Cambria" pitchFamily="18" charset="0"/>
                          <a:ea typeface="Times New Roman"/>
                          <a:cs typeface="Kartika"/>
                        </a:rPr>
                        <a:t>Thrissur</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Cambria" pitchFamily="18" charset="0"/>
                          <a:ea typeface="Times New Roman"/>
                          <a:cs typeface="Kartika"/>
                        </a:rPr>
                        <a:t>142</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Cambria" pitchFamily="18" charset="0"/>
                          <a:ea typeface="Times New Roman"/>
                          <a:cs typeface="Kartika"/>
                        </a:rPr>
                        <a:t>15</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Cambria" pitchFamily="18" charset="0"/>
                          <a:ea typeface="Times New Roman"/>
                          <a:cs typeface="Kartika"/>
                        </a:rPr>
                        <a:t>7</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Cambria" pitchFamily="18" charset="0"/>
                          <a:ea typeface="Times New Roman"/>
                          <a:cs typeface="Kartika"/>
                        </a:rPr>
                        <a:t>0</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latin typeface="Cambria" pitchFamily="18" charset="0"/>
                          <a:ea typeface="Times New Roman"/>
                          <a:cs typeface="Kartika"/>
                        </a:rPr>
                        <a:t>120</a:t>
                      </a:r>
                      <a:endParaRPr lang="en-IN" sz="1050" dirty="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solidFill>
                            <a:srgbClr val="000000"/>
                          </a:solidFill>
                          <a:latin typeface="Cambria" pitchFamily="18" charset="0"/>
                          <a:ea typeface="Times New Roman"/>
                          <a:cs typeface="Kartika"/>
                        </a:rPr>
                        <a:t>43</a:t>
                      </a:r>
                      <a:endParaRPr lang="en-IN" sz="1050" dirty="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latin typeface="Cambria" pitchFamily="18" charset="0"/>
                          <a:ea typeface="Times New Roman"/>
                          <a:cs typeface="Kartika"/>
                        </a:rPr>
                        <a:t>99</a:t>
                      </a:r>
                      <a:endParaRPr lang="en-IN" sz="1050" dirty="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32877">
                <a:tc>
                  <a:txBody>
                    <a:bodyPr/>
                    <a:lstStyle/>
                    <a:p>
                      <a:pPr algn="ctr">
                        <a:lnSpc>
                          <a:spcPct val="115000"/>
                        </a:lnSpc>
                        <a:spcAft>
                          <a:spcPts val="0"/>
                        </a:spcAft>
                      </a:pPr>
                      <a:r>
                        <a:rPr lang="en-US" sz="1200">
                          <a:latin typeface="Cambria" pitchFamily="18" charset="0"/>
                          <a:ea typeface="Times New Roman"/>
                          <a:cs typeface="Kartika"/>
                        </a:rPr>
                        <a:t>Palakkad</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Cambria" pitchFamily="18" charset="0"/>
                          <a:ea typeface="Times New Roman"/>
                          <a:cs typeface="Kartika"/>
                        </a:rPr>
                        <a:t>133</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Cambria" pitchFamily="18" charset="0"/>
                          <a:ea typeface="Times New Roman"/>
                          <a:cs typeface="Kartika"/>
                        </a:rPr>
                        <a:t>16</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Cambria" pitchFamily="18" charset="0"/>
                          <a:ea typeface="Times New Roman"/>
                          <a:cs typeface="Kartika"/>
                        </a:rPr>
                        <a:t>10</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Cambria" pitchFamily="18" charset="0"/>
                          <a:ea typeface="Times New Roman"/>
                          <a:cs typeface="Kartika"/>
                        </a:rPr>
                        <a:t>0</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Cambria" pitchFamily="18" charset="0"/>
                          <a:ea typeface="Times New Roman"/>
                          <a:cs typeface="Kartika"/>
                        </a:rPr>
                        <a:t>107</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solidFill>
                            <a:srgbClr val="000000"/>
                          </a:solidFill>
                          <a:latin typeface="Cambria" pitchFamily="18" charset="0"/>
                          <a:ea typeface="Times New Roman"/>
                          <a:cs typeface="Kartika"/>
                        </a:rPr>
                        <a:t>54</a:t>
                      </a:r>
                      <a:endParaRPr lang="en-IN" sz="1050" dirty="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latin typeface="Cambria" pitchFamily="18" charset="0"/>
                          <a:ea typeface="Times New Roman"/>
                          <a:cs typeface="Kartika"/>
                        </a:rPr>
                        <a:t>79</a:t>
                      </a:r>
                      <a:endParaRPr lang="en-IN" sz="1050" dirty="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32877">
                <a:tc>
                  <a:txBody>
                    <a:bodyPr/>
                    <a:lstStyle/>
                    <a:p>
                      <a:pPr algn="ctr">
                        <a:lnSpc>
                          <a:spcPct val="115000"/>
                        </a:lnSpc>
                        <a:spcAft>
                          <a:spcPts val="0"/>
                        </a:spcAft>
                      </a:pPr>
                      <a:r>
                        <a:rPr lang="en-US" sz="1200">
                          <a:latin typeface="Cambria" pitchFamily="18" charset="0"/>
                          <a:ea typeface="Times New Roman"/>
                          <a:cs typeface="Kartika"/>
                        </a:rPr>
                        <a:t>Malappuram</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Cambria" pitchFamily="18" charset="0"/>
                          <a:ea typeface="Times New Roman"/>
                          <a:cs typeface="Kartika"/>
                        </a:rPr>
                        <a:t>207</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Cambria" pitchFamily="18" charset="0"/>
                          <a:ea typeface="Times New Roman"/>
                          <a:cs typeface="Kartika"/>
                        </a:rPr>
                        <a:t>22</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Cambria" pitchFamily="18" charset="0"/>
                          <a:ea typeface="Times New Roman"/>
                          <a:cs typeface="Kartika"/>
                        </a:rPr>
                        <a:t>7</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Cambria" pitchFamily="18" charset="0"/>
                          <a:ea typeface="Times New Roman"/>
                          <a:cs typeface="Kartika"/>
                        </a:rPr>
                        <a:t>0</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Cambria" pitchFamily="18" charset="0"/>
                          <a:ea typeface="Times New Roman"/>
                          <a:cs typeface="Kartika"/>
                        </a:rPr>
                        <a:t>178</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solidFill>
                            <a:srgbClr val="000000"/>
                          </a:solidFill>
                          <a:latin typeface="Cambria" pitchFamily="18" charset="0"/>
                          <a:ea typeface="Times New Roman"/>
                          <a:cs typeface="Kartika"/>
                        </a:rPr>
                        <a:t>80</a:t>
                      </a:r>
                      <a:endParaRPr lang="en-IN" sz="1050" dirty="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latin typeface="Cambria" pitchFamily="18" charset="0"/>
                          <a:ea typeface="Times New Roman"/>
                          <a:cs typeface="Kartika"/>
                        </a:rPr>
                        <a:t>127</a:t>
                      </a:r>
                      <a:endParaRPr lang="en-IN" sz="1050" dirty="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32877">
                <a:tc>
                  <a:txBody>
                    <a:bodyPr/>
                    <a:lstStyle/>
                    <a:p>
                      <a:pPr algn="ctr">
                        <a:lnSpc>
                          <a:spcPct val="115000"/>
                        </a:lnSpc>
                        <a:spcAft>
                          <a:spcPts val="0"/>
                        </a:spcAft>
                      </a:pPr>
                      <a:r>
                        <a:rPr lang="en-US" sz="1200">
                          <a:latin typeface="Cambria" pitchFamily="18" charset="0"/>
                          <a:ea typeface="Times New Roman"/>
                          <a:cs typeface="Kartika"/>
                        </a:rPr>
                        <a:t>Kozhikkode</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Cambria" pitchFamily="18" charset="0"/>
                          <a:ea typeface="Times New Roman"/>
                          <a:cs typeface="Kartika"/>
                        </a:rPr>
                        <a:t>244</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Cambria" pitchFamily="18" charset="0"/>
                          <a:ea typeface="Times New Roman"/>
                          <a:cs typeface="Kartika"/>
                        </a:rPr>
                        <a:t>23</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Cambria" pitchFamily="18" charset="0"/>
                          <a:ea typeface="Times New Roman"/>
                          <a:cs typeface="Kartika"/>
                        </a:rPr>
                        <a:t>19</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Cambria" pitchFamily="18" charset="0"/>
                          <a:ea typeface="Times New Roman"/>
                          <a:cs typeface="Kartika"/>
                        </a:rPr>
                        <a:t>0</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Cambria" pitchFamily="18" charset="0"/>
                          <a:ea typeface="Times New Roman"/>
                          <a:cs typeface="Kartika"/>
                        </a:rPr>
                        <a:t>202</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solidFill>
                            <a:srgbClr val="000000"/>
                          </a:solidFill>
                          <a:latin typeface="Cambria" pitchFamily="18" charset="0"/>
                          <a:ea typeface="Times New Roman"/>
                          <a:cs typeface="Kartika"/>
                        </a:rPr>
                        <a:t>112</a:t>
                      </a:r>
                      <a:endParaRPr lang="en-IN" sz="1050" dirty="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latin typeface="Cambria" pitchFamily="18" charset="0"/>
                          <a:ea typeface="Times New Roman"/>
                          <a:cs typeface="Kartika"/>
                        </a:rPr>
                        <a:t>132</a:t>
                      </a:r>
                      <a:endParaRPr lang="en-IN" sz="1050" dirty="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32877">
                <a:tc>
                  <a:txBody>
                    <a:bodyPr/>
                    <a:lstStyle/>
                    <a:p>
                      <a:pPr algn="ctr">
                        <a:lnSpc>
                          <a:spcPct val="115000"/>
                        </a:lnSpc>
                        <a:spcAft>
                          <a:spcPts val="0"/>
                        </a:spcAft>
                      </a:pPr>
                      <a:r>
                        <a:rPr lang="en-US" sz="1200">
                          <a:latin typeface="Cambria" pitchFamily="18" charset="0"/>
                          <a:ea typeface="Times New Roman"/>
                          <a:cs typeface="Kartika"/>
                        </a:rPr>
                        <a:t>Wayanad</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Cambria" pitchFamily="18" charset="0"/>
                          <a:ea typeface="Times New Roman"/>
                          <a:cs typeface="Kartika"/>
                        </a:rPr>
                        <a:t>64</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Cambria" pitchFamily="18" charset="0"/>
                          <a:ea typeface="Times New Roman"/>
                          <a:cs typeface="Kartika"/>
                        </a:rPr>
                        <a:t>6</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latin typeface="Cambria" pitchFamily="18" charset="0"/>
                          <a:ea typeface="Times New Roman"/>
                          <a:cs typeface="Kartika"/>
                        </a:rPr>
                        <a:t>6</a:t>
                      </a:r>
                      <a:endParaRPr lang="en-IN" sz="1050" dirty="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Cambria" pitchFamily="18" charset="0"/>
                          <a:ea typeface="Times New Roman"/>
                          <a:cs typeface="Kartika"/>
                        </a:rPr>
                        <a:t>0</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Cambria" pitchFamily="18" charset="0"/>
                          <a:ea typeface="Times New Roman"/>
                          <a:cs typeface="Kartika"/>
                        </a:rPr>
                        <a:t>52</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solidFill>
                            <a:srgbClr val="000000"/>
                          </a:solidFill>
                          <a:latin typeface="Cambria" pitchFamily="18" charset="0"/>
                          <a:ea typeface="Times New Roman"/>
                          <a:cs typeface="Kartika"/>
                        </a:rPr>
                        <a:t>35</a:t>
                      </a:r>
                      <a:endParaRPr lang="en-IN" sz="1050" dirty="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latin typeface="Cambria" pitchFamily="18" charset="0"/>
                          <a:ea typeface="Times New Roman"/>
                          <a:cs typeface="Kartika"/>
                        </a:rPr>
                        <a:t>29</a:t>
                      </a:r>
                      <a:endParaRPr lang="en-IN" sz="1050" dirty="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32877">
                <a:tc>
                  <a:txBody>
                    <a:bodyPr/>
                    <a:lstStyle/>
                    <a:p>
                      <a:pPr algn="ctr">
                        <a:lnSpc>
                          <a:spcPct val="115000"/>
                        </a:lnSpc>
                        <a:spcAft>
                          <a:spcPts val="0"/>
                        </a:spcAft>
                      </a:pPr>
                      <a:r>
                        <a:rPr lang="en-US" sz="1200">
                          <a:latin typeface="Cambria" pitchFamily="18" charset="0"/>
                          <a:ea typeface="Times New Roman"/>
                          <a:cs typeface="Kartika"/>
                        </a:rPr>
                        <a:t>Kannur</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Cambria" pitchFamily="18" charset="0"/>
                          <a:ea typeface="Times New Roman"/>
                          <a:cs typeface="Kartika"/>
                        </a:rPr>
                        <a:t>120</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Cambria" pitchFamily="18" charset="0"/>
                          <a:ea typeface="Times New Roman"/>
                          <a:cs typeface="Kartika"/>
                        </a:rPr>
                        <a:t>16</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Cambria" pitchFamily="18" charset="0"/>
                          <a:ea typeface="Times New Roman"/>
                          <a:cs typeface="Kartika"/>
                        </a:rPr>
                        <a:t>7</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Cambria" pitchFamily="18" charset="0"/>
                          <a:ea typeface="Times New Roman"/>
                          <a:cs typeface="Kartika"/>
                        </a:rPr>
                        <a:t>1</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Cambria" pitchFamily="18" charset="0"/>
                          <a:ea typeface="Times New Roman"/>
                          <a:cs typeface="Kartika"/>
                        </a:rPr>
                        <a:t>96</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solidFill>
                            <a:srgbClr val="000000"/>
                          </a:solidFill>
                          <a:latin typeface="Cambria" pitchFamily="18" charset="0"/>
                          <a:ea typeface="Times New Roman"/>
                          <a:cs typeface="Kartika"/>
                        </a:rPr>
                        <a:t>41</a:t>
                      </a:r>
                      <a:endParaRPr lang="en-IN" sz="1050" dirty="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latin typeface="Cambria" pitchFamily="18" charset="0"/>
                          <a:ea typeface="Times New Roman"/>
                          <a:cs typeface="Kartika"/>
                        </a:rPr>
                        <a:t>79</a:t>
                      </a:r>
                      <a:endParaRPr lang="en-IN" sz="1050" dirty="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32877">
                <a:tc>
                  <a:txBody>
                    <a:bodyPr/>
                    <a:lstStyle/>
                    <a:p>
                      <a:pPr algn="ctr">
                        <a:lnSpc>
                          <a:spcPct val="115000"/>
                        </a:lnSpc>
                        <a:spcAft>
                          <a:spcPts val="0"/>
                        </a:spcAft>
                      </a:pPr>
                      <a:r>
                        <a:rPr lang="en-US" sz="1200">
                          <a:latin typeface="Cambria" pitchFamily="18" charset="0"/>
                          <a:ea typeface="Times New Roman"/>
                          <a:cs typeface="Kartika"/>
                        </a:rPr>
                        <a:t>Kasaragod</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Cambria" pitchFamily="18" charset="0"/>
                          <a:ea typeface="Times New Roman"/>
                          <a:cs typeface="Kartika"/>
                        </a:rPr>
                        <a:t>105</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Cambria" pitchFamily="18" charset="0"/>
                          <a:ea typeface="Times New Roman"/>
                          <a:cs typeface="Kartika"/>
                        </a:rPr>
                        <a:t>23</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Cambria" pitchFamily="18" charset="0"/>
                          <a:ea typeface="Times New Roman"/>
                          <a:cs typeface="Kartika"/>
                        </a:rPr>
                        <a:t>5</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Cambria" pitchFamily="18" charset="0"/>
                          <a:ea typeface="Times New Roman"/>
                          <a:cs typeface="Kartika"/>
                        </a:rPr>
                        <a:t>0</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Cambria" pitchFamily="18" charset="0"/>
                          <a:ea typeface="Times New Roman"/>
                          <a:cs typeface="Kartika"/>
                        </a:rPr>
                        <a:t>77</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Cambria" pitchFamily="18" charset="0"/>
                          <a:ea typeface="Times New Roman"/>
                          <a:cs typeface="Kartika"/>
                        </a:rPr>
                        <a:t>24</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latin typeface="Cambria" pitchFamily="18" charset="0"/>
                          <a:ea typeface="Times New Roman"/>
                          <a:cs typeface="Kartika"/>
                        </a:rPr>
                        <a:t>81</a:t>
                      </a:r>
                      <a:endParaRPr lang="en-IN" sz="1050" dirty="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232877">
                <a:tc>
                  <a:txBody>
                    <a:bodyPr/>
                    <a:lstStyle/>
                    <a:p>
                      <a:pPr algn="ctr">
                        <a:lnSpc>
                          <a:spcPct val="115000"/>
                        </a:lnSpc>
                        <a:spcAft>
                          <a:spcPts val="0"/>
                        </a:spcAft>
                      </a:pPr>
                      <a:r>
                        <a:rPr lang="en-US" sz="1200">
                          <a:latin typeface="Cambria" pitchFamily="18" charset="0"/>
                          <a:ea typeface="Times New Roman"/>
                          <a:cs typeface="Kartika"/>
                        </a:rPr>
                        <a:t>Total</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b="1">
                          <a:latin typeface="Cambria" pitchFamily="18" charset="0"/>
                          <a:ea typeface="Times New Roman"/>
                          <a:cs typeface="Kartika"/>
                        </a:rPr>
                        <a:t>2402</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b="1">
                          <a:latin typeface="Cambria" pitchFamily="18" charset="0"/>
                          <a:ea typeface="Times New Roman"/>
                          <a:cs typeface="Kartika"/>
                        </a:rPr>
                        <a:t>280</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b="1">
                          <a:latin typeface="Cambria" pitchFamily="18" charset="0"/>
                          <a:ea typeface="Times New Roman"/>
                          <a:cs typeface="Kartika"/>
                        </a:rPr>
                        <a:t>170</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b="1">
                          <a:latin typeface="Cambria" pitchFamily="18" charset="0"/>
                          <a:ea typeface="Times New Roman"/>
                          <a:cs typeface="Kartika"/>
                        </a:rPr>
                        <a:t>12</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b="1">
                          <a:latin typeface="Cambria" pitchFamily="18" charset="0"/>
                          <a:ea typeface="Times New Roman"/>
                          <a:cs typeface="Kartika"/>
                        </a:rPr>
                        <a:t>1940</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b="1">
                          <a:latin typeface="Cambria" pitchFamily="18" charset="0"/>
                          <a:ea typeface="Times New Roman"/>
                          <a:cs typeface="Kartika"/>
                        </a:rPr>
                        <a:t>953</a:t>
                      </a:r>
                      <a:endParaRPr lang="en-IN" sz="105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b="1" dirty="0">
                          <a:latin typeface="Cambria" pitchFamily="18" charset="0"/>
                          <a:ea typeface="Times New Roman"/>
                          <a:cs typeface="Kartika"/>
                        </a:rPr>
                        <a:t>1449</a:t>
                      </a:r>
                      <a:endParaRPr lang="en-IN" sz="1050" dirty="0">
                        <a:latin typeface="Cambria" pitchFamily="18" charset="0"/>
                        <a:ea typeface="Times New Roman"/>
                        <a:cs typeface="Kartika"/>
                      </a:endParaRPr>
                    </a:p>
                  </a:txBody>
                  <a:tcPr marL="62955" marR="62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pic>
        <p:nvPicPr>
          <p:cNvPr id="8" name="Picture 1"/>
          <p:cNvPicPr>
            <a:picLocks noChangeAspect="1" noChangeArrowheads="1"/>
          </p:cNvPicPr>
          <p:nvPr/>
        </p:nvPicPr>
        <p:blipFill>
          <a:blip r:embed="rId2"/>
          <a:srcRect/>
          <a:stretch>
            <a:fillRect/>
          </a:stretch>
        </p:blipFill>
        <p:spPr bwMode="auto">
          <a:xfrm>
            <a:off x="0" y="5649219"/>
            <a:ext cx="9144000" cy="1208781"/>
          </a:xfrm>
          <a:prstGeom prst="rect">
            <a:avLst/>
          </a:prstGeom>
          <a:noFill/>
          <a:ln w="9525">
            <a:noFill/>
            <a:miter lim="800000"/>
            <a:headEnd/>
            <a:tailEnd/>
          </a:ln>
          <a:effectLst/>
        </p:spPr>
      </p:pic>
      <p:sp>
        <p:nvSpPr>
          <p:cNvPr id="10" name="Rectangle 9"/>
          <p:cNvSpPr/>
          <p:nvPr/>
        </p:nvSpPr>
        <p:spPr>
          <a:xfrm>
            <a:off x="5334000" y="5562600"/>
            <a:ext cx="3276600" cy="27699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spcBef>
                <a:spcPct val="0"/>
              </a:spcBef>
              <a:defRPr/>
            </a:pPr>
            <a:r>
              <a:rPr lang="en-NZ" sz="1200" b="1" dirty="0" smtClean="0">
                <a:solidFill>
                  <a:srgbClr val="00B0F0"/>
                </a:solidFill>
                <a:latin typeface="Lucida Calligraphy" pitchFamily="66" charset="0"/>
              </a:rPr>
              <a:t>Towards Child Friendly Kerala</a:t>
            </a:r>
            <a:endParaRPr lang="en-IN" sz="1200" dirty="0">
              <a:solidFill>
                <a:srgbClr val="00B0F0"/>
              </a:solidFill>
              <a:latin typeface="Lucida Calligraphy" pitchFamily="66"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IN" sz="3600" b="1" dirty="0" err="1" smtClean="0">
                <a:latin typeface="Berlin Sans FB" pitchFamily="34" charset="0"/>
              </a:rPr>
              <a:t>Metholodologies</a:t>
            </a:r>
            <a:r>
              <a:rPr lang="en-IN" sz="3600" b="1" dirty="0" smtClean="0">
                <a:latin typeface="Berlin Sans FB" pitchFamily="34" charset="0"/>
              </a:rPr>
              <a:t> for Interventions</a:t>
            </a:r>
            <a:br>
              <a:rPr lang="en-IN" sz="3600" b="1" dirty="0" smtClean="0">
                <a:latin typeface="Berlin Sans FB" pitchFamily="34" charset="0"/>
              </a:rPr>
            </a:br>
            <a:endParaRPr lang="en-IN" sz="3600" b="1" dirty="0">
              <a:latin typeface="Berlin Sans FB" pitchFamily="34" charset="0"/>
            </a:endParaRPr>
          </a:p>
        </p:txBody>
      </p:sp>
      <p:sp>
        <p:nvSpPr>
          <p:cNvPr id="3" name="Content Placeholder 2"/>
          <p:cNvSpPr>
            <a:spLocks noGrp="1"/>
          </p:cNvSpPr>
          <p:nvPr>
            <p:ph idx="1"/>
          </p:nvPr>
        </p:nvSpPr>
        <p:spPr>
          <a:xfrm>
            <a:off x="457200" y="1600200"/>
            <a:ext cx="8229600" cy="3352799"/>
          </a:xfrm>
        </p:spPr>
        <p:txBody>
          <a:bodyPr>
            <a:normAutofit/>
          </a:bodyPr>
          <a:lstStyle/>
          <a:p>
            <a:endParaRPr lang="en-IN" sz="2000" dirty="0" smtClean="0">
              <a:latin typeface="Cambria" pitchFamily="18" charset="0"/>
            </a:endParaRPr>
          </a:p>
          <a:p>
            <a:r>
              <a:rPr lang="en-IN" sz="2000" dirty="0" smtClean="0">
                <a:latin typeface="Cambria" pitchFamily="18" charset="0"/>
              </a:rPr>
              <a:t>For the KeSCPCR, it was appropriate to adopt several methodologies for interventions to gain access to information, compile them and recommend actions to be taken up by the State. </a:t>
            </a:r>
          </a:p>
          <a:p>
            <a:r>
              <a:rPr lang="en-IN" sz="2000" dirty="0" smtClean="0">
                <a:latin typeface="Cambria" pitchFamily="18" charset="0"/>
              </a:rPr>
              <a:t>The following are the methods used by the commission:</a:t>
            </a:r>
          </a:p>
          <a:p>
            <a:pPr algn="ctr"/>
            <a:r>
              <a:rPr lang="en-NZ" sz="2000" dirty="0" smtClean="0">
                <a:latin typeface="Cambria" pitchFamily="18" charset="0"/>
              </a:rPr>
              <a:t>Public hearing   /   sittings</a:t>
            </a:r>
          </a:p>
          <a:p>
            <a:pPr algn="ctr"/>
            <a:r>
              <a:rPr lang="en-NZ" sz="2000" dirty="0" smtClean="0">
                <a:latin typeface="Cambria" pitchFamily="18" charset="0"/>
              </a:rPr>
              <a:t>Spot visit, vulnerable areas                    </a:t>
            </a:r>
            <a:endParaRPr lang="en-IN" sz="2000" dirty="0" smtClean="0">
              <a:latin typeface="Cambria" pitchFamily="18" charset="0"/>
            </a:endParaRPr>
          </a:p>
          <a:p>
            <a:pPr>
              <a:buNone/>
            </a:pPr>
            <a:endParaRPr lang="en-IN" sz="2000" b="1" dirty="0" smtClean="0">
              <a:latin typeface="Cambria" pitchFamily="18" charset="0"/>
            </a:endParaRPr>
          </a:p>
          <a:p>
            <a:endParaRPr lang="en-IN" sz="2000" dirty="0" smtClean="0">
              <a:latin typeface="Cambria" pitchFamily="18" charset="0"/>
            </a:endParaRPr>
          </a:p>
          <a:p>
            <a:endParaRPr lang="en-IN" sz="2000" dirty="0" smtClean="0"/>
          </a:p>
          <a:p>
            <a:endParaRPr lang="en-IN" sz="2000" dirty="0">
              <a:latin typeface="Cambria" pitchFamily="18" charset="0"/>
            </a:endParaRPr>
          </a:p>
        </p:txBody>
      </p:sp>
      <p:pic>
        <p:nvPicPr>
          <p:cNvPr id="4" name="Picture 1"/>
          <p:cNvPicPr>
            <a:picLocks noChangeAspect="1" noChangeArrowheads="1"/>
          </p:cNvPicPr>
          <p:nvPr/>
        </p:nvPicPr>
        <p:blipFill>
          <a:blip r:embed="rId2"/>
          <a:srcRect/>
          <a:stretch>
            <a:fillRect/>
          </a:stretch>
        </p:blipFill>
        <p:spPr bwMode="auto">
          <a:xfrm>
            <a:off x="0" y="5435904"/>
            <a:ext cx="9143999" cy="1422095"/>
          </a:xfrm>
          <a:prstGeom prst="rect">
            <a:avLst/>
          </a:prstGeom>
          <a:noFill/>
          <a:ln w="9525">
            <a:noFill/>
            <a:miter lim="800000"/>
            <a:headEnd/>
            <a:tailEnd/>
          </a:ln>
          <a:effectLst/>
        </p:spPr>
      </p:pic>
      <p:sp>
        <p:nvSpPr>
          <p:cNvPr id="5" name="Rectangle 4"/>
          <p:cNvSpPr/>
          <p:nvPr/>
        </p:nvSpPr>
        <p:spPr>
          <a:xfrm>
            <a:off x="4114800" y="5257800"/>
            <a:ext cx="4114800" cy="36933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spcBef>
                <a:spcPct val="0"/>
              </a:spcBef>
              <a:defRPr/>
            </a:pPr>
            <a:r>
              <a:rPr lang="en-NZ" b="1" dirty="0" smtClean="0">
                <a:solidFill>
                  <a:srgbClr val="00B0F0"/>
                </a:solidFill>
                <a:latin typeface="Lucida Calligraphy" pitchFamily="66" charset="0"/>
              </a:rPr>
              <a:t>Towards Child Friendly Kerala</a:t>
            </a:r>
            <a:endParaRPr lang="en-IN" dirty="0">
              <a:solidFill>
                <a:srgbClr val="00B0F0"/>
              </a:solidFill>
              <a:latin typeface="Lucida Calligraphy" pitchFamily="66"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IN" b="1" dirty="0" smtClean="0">
                <a:latin typeface="Berlin Sans FB" pitchFamily="34" charset="0"/>
              </a:rPr>
              <a:t> </a:t>
            </a:r>
            <a:br>
              <a:rPr lang="en-IN" b="1" dirty="0" smtClean="0">
                <a:latin typeface="Berlin Sans FB" pitchFamily="34" charset="0"/>
              </a:rPr>
            </a:br>
            <a:r>
              <a:rPr lang="en-IN" b="1" dirty="0" smtClean="0">
                <a:latin typeface="Berlin Sans FB" pitchFamily="34" charset="0"/>
              </a:rPr>
              <a:t>Special Visits</a:t>
            </a:r>
            <a:r>
              <a:rPr lang="en-IN" dirty="0" smtClean="0">
                <a:latin typeface="Berlin Sans FB" pitchFamily="34" charset="0"/>
              </a:rPr>
              <a:t/>
            </a:r>
            <a:br>
              <a:rPr lang="en-IN" dirty="0" smtClean="0">
                <a:latin typeface="Berlin Sans FB" pitchFamily="34" charset="0"/>
              </a:rPr>
            </a:br>
            <a:endParaRPr lang="en-IN" dirty="0">
              <a:latin typeface="Berlin Sans FB" pitchFamily="34" charset="0"/>
            </a:endParaRPr>
          </a:p>
        </p:txBody>
      </p:sp>
      <p:sp>
        <p:nvSpPr>
          <p:cNvPr id="3" name="Content Placeholder 2"/>
          <p:cNvSpPr>
            <a:spLocks noGrp="1"/>
          </p:cNvSpPr>
          <p:nvPr>
            <p:ph idx="1"/>
          </p:nvPr>
        </p:nvSpPr>
        <p:spPr>
          <a:xfrm>
            <a:off x="457200" y="990600"/>
            <a:ext cx="8229600" cy="4525963"/>
          </a:xfrm>
        </p:spPr>
        <p:txBody>
          <a:bodyPr>
            <a:normAutofit fontScale="92500"/>
          </a:bodyPr>
          <a:lstStyle/>
          <a:p>
            <a:r>
              <a:rPr lang="en-US" sz="2400" dirty="0" smtClean="0">
                <a:latin typeface="Cambria" pitchFamily="18" charset="0"/>
              </a:rPr>
              <a:t>The Commission undertakes visits to evaluate the progress of child rights issues in districts across  Kerala and </a:t>
            </a:r>
            <a:r>
              <a:rPr lang="en-IN" sz="2400" dirty="0" smtClean="0">
                <a:latin typeface="Cambria" pitchFamily="18" charset="0"/>
              </a:rPr>
              <a:t>redress certain issues</a:t>
            </a:r>
            <a:r>
              <a:rPr lang="en-US" sz="2400" dirty="0" smtClean="0">
                <a:latin typeface="Cambria" pitchFamily="18" charset="0"/>
              </a:rPr>
              <a:t>. During the visits, discussions are held with stakeholders </a:t>
            </a:r>
            <a:endParaRPr lang="en-IN" sz="2400" dirty="0" smtClean="0">
              <a:latin typeface="Cambria" pitchFamily="18" charset="0"/>
            </a:endParaRPr>
          </a:p>
          <a:p>
            <a:r>
              <a:rPr lang="en-IN" sz="2400" dirty="0" smtClean="0">
                <a:latin typeface="Cambria" pitchFamily="18" charset="0"/>
              </a:rPr>
              <a:t>Some of important spot visit made by KeSCPCR :</a:t>
            </a:r>
          </a:p>
          <a:p>
            <a:pPr>
              <a:buFont typeface="Wingdings" pitchFamily="2" charset="2"/>
              <a:buChar char="ü"/>
            </a:pPr>
            <a:r>
              <a:rPr lang="en-IN" sz="2400" dirty="0" smtClean="0">
                <a:latin typeface="Cambria" pitchFamily="18" charset="0"/>
              </a:rPr>
              <a:t>Study on condition of migrant labourer’s children in </a:t>
            </a:r>
            <a:r>
              <a:rPr lang="en-IN" sz="2400" dirty="0" err="1" smtClean="0">
                <a:latin typeface="Cambria" pitchFamily="18" charset="0"/>
              </a:rPr>
              <a:t>Perumbavoor</a:t>
            </a:r>
            <a:r>
              <a:rPr lang="en-IN" sz="2400" dirty="0" smtClean="0">
                <a:latin typeface="Cambria" pitchFamily="18" charset="0"/>
              </a:rPr>
              <a:t> , Ernakulam</a:t>
            </a:r>
          </a:p>
          <a:p>
            <a:pPr>
              <a:buFont typeface="Wingdings" pitchFamily="2" charset="2"/>
              <a:buChar char="ü"/>
            </a:pPr>
            <a:r>
              <a:rPr lang="en-IN" sz="2400" dirty="0" smtClean="0">
                <a:latin typeface="Cambria" pitchFamily="18" charset="0"/>
              </a:rPr>
              <a:t>Tribal children in </a:t>
            </a:r>
            <a:r>
              <a:rPr lang="en-IN" sz="2400" dirty="0" err="1" smtClean="0">
                <a:latin typeface="Cambria" pitchFamily="18" charset="0"/>
              </a:rPr>
              <a:t>Edamalakkudy</a:t>
            </a:r>
            <a:r>
              <a:rPr lang="en-IN" sz="2400" dirty="0" smtClean="0">
                <a:latin typeface="Cambria" pitchFamily="18" charset="0"/>
              </a:rPr>
              <a:t> , </a:t>
            </a:r>
            <a:r>
              <a:rPr lang="en-IN" sz="2400" dirty="0" err="1" smtClean="0">
                <a:latin typeface="Cambria" pitchFamily="18" charset="0"/>
              </a:rPr>
              <a:t>Munnar</a:t>
            </a:r>
            <a:endParaRPr lang="en-IN" sz="2400" dirty="0" smtClean="0">
              <a:latin typeface="Cambria" pitchFamily="18" charset="0"/>
            </a:endParaRPr>
          </a:p>
          <a:p>
            <a:pPr>
              <a:buFont typeface="Wingdings" pitchFamily="2" charset="2"/>
              <a:buChar char="ü"/>
            </a:pPr>
            <a:r>
              <a:rPr lang="en-IN" sz="2400" dirty="0" smtClean="0">
                <a:latin typeface="Cambria" pitchFamily="18" charset="0"/>
              </a:rPr>
              <a:t>Children affected by </a:t>
            </a:r>
            <a:r>
              <a:rPr lang="en-IN" sz="2400" dirty="0" err="1" smtClean="0">
                <a:latin typeface="Cambria" pitchFamily="18" charset="0"/>
              </a:rPr>
              <a:t>Endosulfan</a:t>
            </a:r>
            <a:r>
              <a:rPr lang="en-IN" sz="2400" dirty="0" smtClean="0">
                <a:latin typeface="Cambria" pitchFamily="18" charset="0"/>
              </a:rPr>
              <a:t> in Kasargod</a:t>
            </a:r>
          </a:p>
          <a:p>
            <a:pPr>
              <a:buNone/>
            </a:pPr>
            <a:r>
              <a:rPr lang="en-IN" sz="2400" b="1" dirty="0" smtClean="0">
                <a:latin typeface="Cambria" pitchFamily="18" charset="0"/>
              </a:rPr>
              <a:t>Spot visits to study </a:t>
            </a:r>
          </a:p>
          <a:p>
            <a:pPr>
              <a:buFont typeface="Wingdings" pitchFamily="2" charset="2"/>
              <a:buChar char="ü"/>
            </a:pPr>
            <a:r>
              <a:rPr lang="en-IN" sz="2400" dirty="0" smtClean="0">
                <a:latin typeface="Cambria" pitchFamily="18" charset="0"/>
              </a:rPr>
              <a:t>Problems of tribal children in </a:t>
            </a:r>
            <a:r>
              <a:rPr lang="en-IN" sz="2400" dirty="0" err="1" smtClean="0">
                <a:latin typeface="Cambria" pitchFamily="18" charset="0"/>
              </a:rPr>
              <a:t>Moozhiyar</a:t>
            </a:r>
            <a:r>
              <a:rPr lang="en-IN" sz="2400" dirty="0" smtClean="0">
                <a:latin typeface="Cambria" pitchFamily="18" charset="0"/>
              </a:rPr>
              <a:t> and </a:t>
            </a:r>
            <a:r>
              <a:rPr lang="en-IN" sz="2400" dirty="0" err="1" smtClean="0">
                <a:latin typeface="Cambria" pitchFamily="18" charset="0"/>
              </a:rPr>
              <a:t>Gavi</a:t>
            </a:r>
            <a:r>
              <a:rPr lang="en-IN" sz="2400" dirty="0" smtClean="0">
                <a:latin typeface="Cambria" pitchFamily="18" charset="0"/>
              </a:rPr>
              <a:t> as well as the children living in ‘R Block’ of </a:t>
            </a:r>
            <a:r>
              <a:rPr lang="en-IN" sz="2400" dirty="0" err="1" smtClean="0">
                <a:latin typeface="Cambria" pitchFamily="18" charset="0"/>
              </a:rPr>
              <a:t>Kuttanad</a:t>
            </a:r>
            <a:r>
              <a:rPr lang="en-IN" sz="2400" dirty="0" smtClean="0">
                <a:latin typeface="Cambria" pitchFamily="18" charset="0"/>
              </a:rPr>
              <a:t>, also visited </a:t>
            </a:r>
            <a:r>
              <a:rPr lang="en-IN" sz="2400" dirty="0" err="1" smtClean="0">
                <a:latin typeface="Cambria" pitchFamily="18" charset="0"/>
              </a:rPr>
              <a:t>Attappady</a:t>
            </a:r>
            <a:r>
              <a:rPr lang="en-IN" sz="2400" dirty="0" smtClean="0">
                <a:latin typeface="Cambria" pitchFamily="18" charset="0"/>
              </a:rPr>
              <a:t> and other tribal hamlets.</a:t>
            </a:r>
          </a:p>
          <a:p>
            <a:endParaRPr lang="en-IN" sz="2400" dirty="0">
              <a:latin typeface="Cambria" pitchFamily="18" charset="0"/>
            </a:endParaRPr>
          </a:p>
        </p:txBody>
      </p:sp>
      <p:pic>
        <p:nvPicPr>
          <p:cNvPr id="5" name="Picture 1"/>
          <p:cNvPicPr>
            <a:picLocks noChangeAspect="1" noChangeArrowheads="1"/>
          </p:cNvPicPr>
          <p:nvPr/>
        </p:nvPicPr>
        <p:blipFill>
          <a:blip r:embed="rId2"/>
          <a:srcRect/>
          <a:stretch>
            <a:fillRect/>
          </a:stretch>
        </p:blipFill>
        <p:spPr bwMode="auto">
          <a:xfrm>
            <a:off x="-152400" y="5435905"/>
            <a:ext cx="9143999" cy="1422095"/>
          </a:xfrm>
          <a:prstGeom prst="rect">
            <a:avLst/>
          </a:prstGeom>
          <a:noFill/>
          <a:ln w="9525">
            <a:noFill/>
            <a:miter lim="800000"/>
            <a:headEnd/>
            <a:tailEnd/>
          </a:ln>
          <a:effectLst/>
        </p:spPr>
      </p:pic>
      <p:sp>
        <p:nvSpPr>
          <p:cNvPr id="6" name="Rectangle 5"/>
          <p:cNvSpPr/>
          <p:nvPr/>
        </p:nvSpPr>
        <p:spPr>
          <a:xfrm>
            <a:off x="4953000" y="5410200"/>
            <a:ext cx="3276600" cy="27699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spcBef>
                <a:spcPct val="0"/>
              </a:spcBef>
              <a:defRPr/>
            </a:pPr>
            <a:r>
              <a:rPr lang="en-NZ" sz="1200" b="1" dirty="0" smtClean="0">
                <a:solidFill>
                  <a:srgbClr val="00B0F0"/>
                </a:solidFill>
                <a:latin typeface="Lucida Calligraphy" pitchFamily="66" charset="0"/>
              </a:rPr>
              <a:t>Towards Child Friendly Kerala</a:t>
            </a:r>
            <a:endParaRPr lang="en-IN" sz="1200" dirty="0">
              <a:solidFill>
                <a:srgbClr val="00B0F0"/>
              </a:solidFill>
              <a:latin typeface="Lucida Calligraphy" pitchFamily="66"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876800"/>
            <a:ext cx="8001000" cy="715962"/>
          </a:xfrm>
          <a:solidFill>
            <a:srgbClr val="FF0000"/>
          </a:solidFill>
        </p:spPr>
        <p:txBody>
          <a:bodyPr>
            <a:noAutofit/>
          </a:bodyPr>
          <a:lstStyle/>
          <a:p>
            <a:r>
              <a:rPr lang="en-US" sz="1600" b="1" i="1" dirty="0" err="1" smtClean="0">
                <a:solidFill>
                  <a:schemeClr val="bg1"/>
                </a:solidFill>
                <a:latin typeface="Cambria" pitchFamily="18" charset="0"/>
              </a:rPr>
              <a:t>Smt.Shoba</a:t>
            </a:r>
            <a:r>
              <a:rPr lang="en-US" sz="1600" b="1" i="1" dirty="0" smtClean="0">
                <a:solidFill>
                  <a:schemeClr val="bg1"/>
                </a:solidFill>
                <a:latin typeface="Cambria" pitchFamily="18" charset="0"/>
              </a:rPr>
              <a:t> </a:t>
            </a:r>
            <a:r>
              <a:rPr lang="en-US" sz="1600" b="1" i="1" dirty="0" err="1" smtClean="0">
                <a:solidFill>
                  <a:schemeClr val="bg1"/>
                </a:solidFill>
                <a:latin typeface="Cambria" pitchFamily="18" charset="0"/>
              </a:rPr>
              <a:t>Koshy</a:t>
            </a:r>
            <a:r>
              <a:rPr lang="en-US" sz="1600" b="1" i="1" dirty="0" smtClean="0">
                <a:solidFill>
                  <a:schemeClr val="bg1"/>
                </a:solidFill>
                <a:latin typeface="Cambria" pitchFamily="18" charset="0"/>
              </a:rPr>
              <a:t>, Chairperson, KeSCPCR interacting with the </a:t>
            </a:r>
            <a:r>
              <a:rPr lang="en-US" sz="1600" b="1" i="1" dirty="0" err="1" smtClean="0">
                <a:solidFill>
                  <a:schemeClr val="bg1"/>
                </a:solidFill>
                <a:latin typeface="Cambria" pitchFamily="18" charset="0"/>
              </a:rPr>
              <a:t>Endosulphan</a:t>
            </a:r>
            <a:r>
              <a:rPr lang="en-US" sz="1600" b="1" i="1" dirty="0" smtClean="0">
                <a:solidFill>
                  <a:schemeClr val="bg1"/>
                </a:solidFill>
                <a:latin typeface="Cambria" pitchFamily="18" charset="0"/>
              </a:rPr>
              <a:t> affected children at a buds school during commissions visit in </a:t>
            </a:r>
            <a:r>
              <a:rPr lang="en-US" sz="1600" b="1" i="1" dirty="0" err="1" smtClean="0">
                <a:solidFill>
                  <a:schemeClr val="bg1"/>
                </a:solidFill>
                <a:latin typeface="Cambria" pitchFamily="18" charset="0"/>
              </a:rPr>
              <a:t>Kasaragod</a:t>
            </a:r>
            <a:r>
              <a:rPr lang="en-US" sz="1600" b="1" i="1" dirty="0" smtClean="0">
                <a:solidFill>
                  <a:schemeClr val="bg1"/>
                </a:solidFill>
                <a:latin typeface="Cambria" pitchFamily="18" charset="0"/>
              </a:rPr>
              <a:t> district</a:t>
            </a:r>
            <a:r>
              <a:rPr lang="en-IN" sz="1600" b="1" i="1" dirty="0" smtClean="0">
                <a:solidFill>
                  <a:schemeClr val="bg1"/>
                </a:solidFill>
                <a:latin typeface="Cambria" pitchFamily="18" charset="0"/>
              </a:rPr>
              <a:t/>
            </a:r>
            <a:br>
              <a:rPr lang="en-IN" sz="1600" b="1" i="1" dirty="0" smtClean="0">
                <a:solidFill>
                  <a:schemeClr val="bg1"/>
                </a:solidFill>
                <a:latin typeface="Cambria" pitchFamily="18" charset="0"/>
              </a:rPr>
            </a:br>
            <a:endParaRPr lang="en-IN" sz="1600" b="1" i="1" dirty="0">
              <a:solidFill>
                <a:schemeClr val="bg1"/>
              </a:solidFill>
              <a:latin typeface="Cambria" pitchFamily="18" charset="0"/>
            </a:endParaRPr>
          </a:p>
        </p:txBody>
      </p:sp>
      <p:pic>
        <p:nvPicPr>
          <p:cNvPr id="44034" name="Picture 2" descr="C:\Users\PRO\AppData\Local\Microsoft\Windows\INetCache\Content.Word\WP_20160817_09_37_47_Pro.jpg"/>
          <p:cNvPicPr>
            <a:picLocks noChangeAspect="1" noChangeArrowheads="1"/>
          </p:cNvPicPr>
          <p:nvPr/>
        </p:nvPicPr>
        <p:blipFill>
          <a:blip r:embed="rId2"/>
          <a:srcRect/>
          <a:stretch>
            <a:fillRect/>
          </a:stretch>
        </p:blipFill>
        <p:spPr bwMode="auto">
          <a:xfrm>
            <a:off x="381000" y="76200"/>
            <a:ext cx="7994262" cy="4800600"/>
          </a:xfrm>
          <a:prstGeom prst="rect">
            <a:avLst/>
          </a:prstGeom>
          <a:noFill/>
          <a:ln w="9525">
            <a:noFill/>
            <a:miter lim="800000"/>
            <a:headEnd/>
            <a:tailEnd/>
          </a:ln>
        </p:spPr>
      </p:pic>
      <p:pic>
        <p:nvPicPr>
          <p:cNvPr id="5" name="Picture 1"/>
          <p:cNvPicPr>
            <a:picLocks noChangeAspect="1" noChangeArrowheads="1"/>
          </p:cNvPicPr>
          <p:nvPr/>
        </p:nvPicPr>
        <p:blipFill>
          <a:blip r:embed="rId3"/>
          <a:srcRect/>
          <a:stretch>
            <a:fillRect/>
          </a:stretch>
        </p:blipFill>
        <p:spPr bwMode="auto">
          <a:xfrm>
            <a:off x="0" y="5512105"/>
            <a:ext cx="9143999" cy="1422095"/>
          </a:xfrm>
          <a:prstGeom prst="rect">
            <a:avLst/>
          </a:prstGeom>
          <a:noFill/>
          <a:ln w="9525">
            <a:noFill/>
            <a:miter lim="800000"/>
            <a:headEnd/>
            <a:tailEnd/>
          </a:ln>
          <a:effectLst/>
        </p:spPr>
      </p:pic>
      <p:sp>
        <p:nvSpPr>
          <p:cNvPr id="6" name="Rectangle 5"/>
          <p:cNvSpPr/>
          <p:nvPr/>
        </p:nvSpPr>
        <p:spPr>
          <a:xfrm>
            <a:off x="5410200" y="5638800"/>
            <a:ext cx="3124200" cy="27699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spcBef>
                <a:spcPct val="0"/>
              </a:spcBef>
              <a:defRPr/>
            </a:pPr>
            <a:r>
              <a:rPr lang="en-NZ" sz="1200" b="1" dirty="0" smtClean="0">
                <a:solidFill>
                  <a:srgbClr val="00B0F0"/>
                </a:solidFill>
                <a:latin typeface="Lucida Calligraphy" pitchFamily="66" charset="0"/>
              </a:rPr>
              <a:t>Towards Child Friendly Kerala</a:t>
            </a:r>
            <a:endParaRPr lang="en-IN" sz="1200" dirty="0">
              <a:solidFill>
                <a:srgbClr val="00B0F0"/>
              </a:solidFill>
              <a:latin typeface="Lucida Calligraphy" pitchFamily="66"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IN"/>
          </a:p>
        </p:txBody>
      </p:sp>
      <p:pic>
        <p:nvPicPr>
          <p:cNvPr id="45058" name="Picture 17"/>
          <p:cNvPicPr>
            <a:picLocks noChangeAspect="1" noChangeArrowheads="1"/>
          </p:cNvPicPr>
          <p:nvPr/>
        </p:nvPicPr>
        <p:blipFill>
          <a:blip r:embed="rId2"/>
          <a:srcRect l="16058" t="7683" r="16058" b="13129"/>
          <a:stretch>
            <a:fillRect/>
          </a:stretch>
        </p:blipFill>
        <p:spPr bwMode="auto">
          <a:xfrm>
            <a:off x="533400" y="76201"/>
            <a:ext cx="8229600" cy="4893276"/>
          </a:xfrm>
          <a:prstGeom prst="rect">
            <a:avLst/>
          </a:prstGeom>
          <a:noFill/>
          <a:ln w="9525">
            <a:noFill/>
            <a:miter lim="800000"/>
            <a:headEnd/>
            <a:tailEnd/>
          </a:ln>
        </p:spPr>
      </p:pic>
      <p:sp>
        <p:nvSpPr>
          <p:cNvPr id="5" name="Title 1"/>
          <p:cNvSpPr txBox="1">
            <a:spLocks/>
          </p:cNvSpPr>
          <p:nvPr/>
        </p:nvSpPr>
        <p:spPr>
          <a:xfrm>
            <a:off x="304800" y="4800600"/>
            <a:ext cx="8458200" cy="457200"/>
          </a:xfrm>
          <a:prstGeom prst="rect">
            <a:avLst/>
          </a:prstGeom>
          <a:solidFill>
            <a:srgbClr val="FF0000"/>
          </a:solidFill>
        </p:spPr>
        <p:txBody>
          <a:bodyPr vert="horz" lIns="91440" tIns="45720" rIns="91440" bIns="45720" rtlCol="0" anchor="ctr">
            <a:noAutofit/>
          </a:bodyPr>
          <a:lstStyle/>
          <a:p>
            <a:pPr lvl="0">
              <a:spcBef>
                <a:spcPct val="0"/>
              </a:spcBef>
            </a:pPr>
            <a:r>
              <a:rPr lang="en-US" sz="1400" b="1" i="1" dirty="0" smtClean="0">
                <a:solidFill>
                  <a:schemeClr val="bg1"/>
                </a:solidFill>
                <a:latin typeface="Cambria" pitchFamily="18" charset="0"/>
              </a:rPr>
              <a:t>KeSCPCR team at the Tribal Hamlets in Pathanamthitta district</a:t>
            </a:r>
            <a:endParaRPr kumimoji="0" lang="en-IN" sz="1400" b="1" i="1" u="none" strike="noStrike" kern="1200" cap="none" spc="0" normalizeH="0" baseline="0" noProof="0" dirty="0">
              <a:ln>
                <a:noFill/>
              </a:ln>
              <a:solidFill>
                <a:schemeClr val="bg1"/>
              </a:solidFill>
              <a:effectLst/>
              <a:uLnTx/>
              <a:uFillTx/>
              <a:latin typeface="Cambria" pitchFamily="18" charset="0"/>
              <a:ea typeface="+mj-ea"/>
              <a:cs typeface="+mj-cs"/>
            </a:endParaRPr>
          </a:p>
        </p:txBody>
      </p:sp>
      <p:pic>
        <p:nvPicPr>
          <p:cNvPr id="6" name="Picture 1"/>
          <p:cNvPicPr>
            <a:picLocks noChangeAspect="1" noChangeArrowheads="1"/>
          </p:cNvPicPr>
          <p:nvPr/>
        </p:nvPicPr>
        <p:blipFill>
          <a:blip r:embed="rId3"/>
          <a:srcRect/>
          <a:stretch>
            <a:fillRect/>
          </a:stretch>
        </p:blipFill>
        <p:spPr bwMode="auto">
          <a:xfrm>
            <a:off x="1" y="5435905"/>
            <a:ext cx="9143999" cy="1422095"/>
          </a:xfrm>
          <a:prstGeom prst="rect">
            <a:avLst/>
          </a:prstGeom>
          <a:noFill/>
          <a:ln w="9525">
            <a:noFill/>
            <a:miter lim="800000"/>
            <a:headEnd/>
            <a:tailEnd/>
          </a:ln>
          <a:effectLst/>
        </p:spPr>
      </p:pic>
      <p:sp>
        <p:nvSpPr>
          <p:cNvPr id="7" name="Rectangle 6"/>
          <p:cNvSpPr/>
          <p:nvPr/>
        </p:nvSpPr>
        <p:spPr>
          <a:xfrm>
            <a:off x="4191000" y="5334000"/>
            <a:ext cx="4114800" cy="36933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spcBef>
                <a:spcPct val="0"/>
              </a:spcBef>
              <a:defRPr/>
            </a:pPr>
            <a:r>
              <a:rPr lang="en-NZ" b="1" dirty="0" smtClean="0">
                <a:solidFill>
                  <a:srgbClr val="00B0F0"/>
                </a:solidFill>
                <a:latin typeface="Lucida Calligraphy" pitchFamily="66" charset="0"/>
              </a:rPr>
              <a:t>Towards Child Friendly Kerala</a:t>
            </a:r>
            <a:endParaRPr lang="en-IN" dirty="0">
              <a:solidFill>
                <a:srgbClr val="00B0F0"/>
              </a:solidFill>
              <a:latin typeface="Lucida Calligraphy" pitchFamily="66"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Picture 3" descr="Image may contain: 3 people, people sitting"/>
          <p:cNvPicPr/>
          <p:nvPr/>
        </p:nvPicPr>
        <p:blipFill>
          <a:blip r:embed="rId2"/>
          <a:srcRect/>
          <a:stretch>
            <a:fillRect/>
          </a:stretch>
        </p:blipFill>
        <p:spPr bwMode="auto">
          <a:xfrm>
            <a:off x="0" y="0"/>
            <a:ext cx="9144000" cy="2586080"/>
          </a:xfrm>
          <a:prstGeom prst="rect">
            <a:avLst/>
          </a:prstGeom>
          <a:noFill/>
          <a:ln w="9525">
            <a:noFill/>
            <a:miter lim="800000"/>
            <a:headEnd/>
            <a:tailEnd/>
          </a:ln>
        </p:spPr>
      </p:pic>
      <p:sp>
        <p:nvSpPr>
          <p:cNvPr id="5" name="Rectangle 4"/>
          <p:cNvSpPr/>
          <p:nvPr/>
        </p:nvSpPr>
        <p:spPr>
          <a:xfrm>
            <a:off x="0" y="2209801"/>
            <a:ext cx="9144000" cy="461665"/>
          </a:xfrm>
          <a:prstGeom prst="rect">
            <a:avLst/>
          </a:prstGeom>
          <a:solidFill>
            <a:srgbClr val="FF0000"/>
          </a:solidFill>
        </p:spPr>
        <p:txBody>
          <a:bodyPr wrap="square">
            <a:spAutoFit/>
          </a:bodyPr>
          <a:lstStyle/>
          <a:p>
            <a:r>
              <a:rPr lang="en-IN" sz="1200" b="1" i="1" dirty="0" err="1" smtClean="0">
                <a:solidFill>
                  <a:schemeClr val="bg1"/>
                </a:solidFill>
                <a:latin typeface="Cambria" pitchFamily="18" charset="0"/>
              </a:rPr>
              <a:t>Smt.Shobha</a:t>
            </a:r>
            <a:r>
              <a:rPr lang="en-IN" sz="1200" b="1" i="1" dirty="0" smtClean="0">
                <a:solidFill>
                  <a:schemeClr val="bg1"/>
                </a:solidFill>
                <a:latin typeface="Cambria" pitchFamily="18" charset="0"/>
              </a:rPr>
              <a:t> </a:t>
            </a:r>
            <a:r>
              <a:rPr lang="en-IN" sz="1200" b="1" i="1" dirty="0" err="1" smtClean="0">
                <a:solidFill>
                  <a:schemeClr val="bg1"/>
                </a:solidFill>
                <a:latin typeface="Cambria" pitchFamily="18" charset="0"/>
              </a:rPr>
              <a:t>Koshy</a:t>
            </a:r>
            <a:r>
              <a:rPr lang="en-IN" sz="1200" b="1" i="1" dirty="0" smtClean="0">
                <a:solidFill>
                  <a:schemeClr val="bg1"/>
                </a:solidFill>
                <a:latin typeface="Cambria" pitchFamily="18" charset="0"/>
              </a:rPr>
              <a:t>, Chairperson, Kerala State Commission for Protection of Child Rights addressing a meeting at the </a:t>
            </a:r>
            <a:r>
              <a:rPr lang="en-IN" sz="1200" b="1" i="1" dirty="0" err="1" smtClean="0">
                <a:solidFill>
                  <a:schemeClr val="bg1"/>
                </a:solidFill>
                <a:latin typeface="Cambria" pitchFamily="18" charset="0"/>
              </a:rPr>
              <a:t>collectorate</a:t>
            </a:r>
            <a:r>
              <a:rPr lang="en-IN" sz="1200" b="1" i="1" dirty="0" smtClean="0">
                <a:solidFill>
                  <a:schemeClr val="bg1"/>
                </a:solidFill>
                <a:latin typeface="Cambria" pitchFamily="18" charset="0"/>
              </a:rPr>
              <a:t> in Pathanamthitta. </a:t>
            </a:r>
            <a:r>
              <a:rPr lang="en-IN" sz="1200" b="1" i="1" dirty="0" err="1" smtClean="0">
                <a:solidFill>
                  <a:schemeClr val="bg1"/>
                </a:solidFill>
                <a:latin typeface="Cambria" pitchFamily="18" charset="0"/>
              </a:rPr>
              <a:t>Sr.Biji</a:t>
            </a:r>
            <a:r>
              <a:rPr lang="en-IN" sz="1200" b="1" i="1" dirty="0" smtClean="0">
                <a:solidFill>
                  <a:schemeClr val="bg1"/>
                </a:solidFill>
                <a:latin typeface="Cambria" pitchFamily="18" charset="0"/>
              </a:rPr>
              <a:t> Jose, Member, KeSCPCR, </a:t>
            </a:r>
            <a:r>
              <a:rPr lang="en-IN" sz="1200" b="1" i="1" dirty="0" err="1" smtClean="0">
                <a:solidFill>
                  <a:schemeClr val="bg1"/>
                </a:solidFill>
                <a:latin typeface="Cambria" pitchFamily="18" charset="0"/>
              </a:rPr>
              <a:t>Smt.R</a:t>
            </a:r>
            <a:r>
              <a:rPr lang="en-IN" sz="1200" b="1" i="1" dirty="0" smtClean="0">
                <a:solidFill>
                  <a:schemeClr val="bg1"/>
                </a:solidFill>
                <a:latin typeface="Cambria" pitchFamily="18" charset="0"/>
              </a:rPr>
              <a:t>. </a:t>
            </a:r>
            <a:r>
              <a:rPr lang="en-IN" sz="1200" b="1" i="1" dirty="0" err="1" smtClean="0">
                <a:solidFill>
                  <a:schemeClr val="bg1"/>
                </a:solidFill>
                <a:latin typeface="Cambria" pitchFamily="18" charset="0"/>
              </a:rPr>
              <a:t>Girija</a:t>
            </a:r>
            <a:r>
              <a:rPr lang="en-IN" sz="1200" b="1" i="1" dirty="0" smtClean="0">
                <a:solidFill>
                  <a:schemeClr val="bg1"/>
                </a:solidFill>
                <a:latin typeface="Cambria" pitchFamily="18" charset="0"/>
              </a:rPr>
              <a:t>, District Collector are also seen. (</a:t>
            </a:r>
            <a:r>
              <a:rPr lang="en-IN" sz="1200" b="1" i="1" dirty="0" err="1" smtClean="0">
                <a:solidFill>
                  <a:schemeClr val="bg1"/>
                </a:solidFill>
                <a:latin typeface="Cambria" pitchFamily="18" charset="0"/>
              </a:rPr>
              <a:t>Pic</a:t>
            </a:r>
            <a:r>
              <a:rPr lang="en-IN" sz="1200" b="1" i="1" dirty="0" smtClean="0">
                <a:solidFill>
                  <a:schemeClr val="bg1"/>
                </a:solidFill>
                <a:latin typeface="Cambria" pitchFamily="18" charset="0"/>
              </a:rPr>
              <a:t> courtesy: The Hindu)</a:t>
            </a:r>
          </a:p>
        </p:txBody>
      </p:sp>
      <p:pic>
        <p:nvPicPr>
          <p:cNvPr id="7" name="Picture 6" descr="Gavi"/>
          <p:cNvPicPr/>
          <p:nvPr/>
        </p:nvPicPr>
        <p:blipFill>
          <a:blip r:embed="rId3"/>
          <a:srcRect/>
          <a:stretch>
            <a:fillRect/>
          </a:stretch>
        </p:blipFill>
        <p:spPr bwMode="auto">
          <a:xfrm>
            <a:off x="152401" y="2743200"/>
            <a:ext cx="8991599" cy="41148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smtClean="0">
                <a:latin typeface="Berlin Sans FB" pitchFamily="34" charset="0"/>
              </a:rPr>
              <a:t/>
            </a:r>
            <a:br>
              <a:rPr lang="en-US" sz="3200" b="1" dirty="0" smtClean="0">
                <a:latin typeface="Berlin Sans FB" pitchFamily="34" charset="0"/>
              </a:rPr>
            </a:br>
            <a:r>
              <a:rPr lang="en-US" sz="3200" b="1" dirty="0" smtClean="0">
                <a:latin typeface="Berlin Sans FB" pitchFamily="34" charset="0"/>
              </a:rPr>
              <a:t>Kerala State Commission for Protection of Child Rights (KeSCPCR)</a:t>
            </a:r>
            <a:r>
              <a:rPr lang="en-IN" sz="3200" dirty="0" smtClean="0">
                <a:latin typeface="Berlin Sans FB" pitchFamily="34" charset="0"/>
              </a:rPr>
              <a:t/>
            </a:r>
            <a:br>
              <a:rPr lang="en-IN" sz="3200" dirty="0" smtClean="0">
                <a:latin typeface="Berlin Sans FB" pitchFamily="34" charset="0"/>
              </a:rPr>
            </a:br>
            <a:endParaRPr lang="en-IN" sz="3200" dirty="0">
              <a:latin typeface="Berlin Sans FB" pitchFamily="34" charset="0"/>
            </a:endParaRPr>
          </a:p>
        </p:txBody>
      </p:sp>
      <p:sp>
        <p:nvSpPr>
          <p:cNvPr id="3" name="Content Placeholder 2"/>
          <p:cNvSpPr>
            <a:spLocks noGrp="1"/>
          </p:cNvSpPr>
          <p:nvPr>
            <p:ph idx="1"/>
          </p:nvPr>
        </p:nvSpPr>
        <p:spPr/>
        <p:txBody>
          <a:bodyPr>
            <a:normAutofit/>
          </a:bodyPr>
          <a:lstStyle/>
          <a:p>
            <a:r>
              <a:rPr lang="en-US" sz="2400" dirty="0" smtClean="0">
                <a:latin typeface="Cambria" pitchFamily="18" charset="0"/>
              </a:rPr>
              <a:t>Established on 03.06.2013</a:t>
            </a:r>
          </a:p>
          <a:p>
            <a:endParaRPr lang="en-US" sz="2400" dirty="0" smtClean="0">
              <a:latin typeface="Cambria" pitchFamily="18" charset="0"/>
            </a:endParaRPr>
          </a:p>
          <a:p>
            <a:r>
              <a:rPr lang="en-US" sz="2400" dirty="0" smtClean="0">
                <a:latin typeface="Cambria" pitchFamily="18" charset="0"/>
              </a:rPr>
              <a:t>Commissions for Protection of Child Rights Act, 2005 (Central Act 4 of 2006) [CPCR Act] and the Kerala State Commission for Protection of Child Rights Rules, 2012 </a:t>
            </a:r>
          </a:p>
          <a:p>
            <a:endParaRPr lang="en-US" sz="2400" dirty="0" smtClean="0">
              <a:latin typeface="Cambria" pitchFamily="18" charset="0"/>
            </a:endParaRPr>
          </a:p>
          <a:p>
            <a:r>
              <a:rPr lang="en-US" sz="2400" dirty="0" smtClean="0">
                <a:latin typeface="Cambria" pitchFamily="18" charset="0"/>
              </a:rPr>
              <a:t>KeSCPCR is mandated to protect and promote the </a:t>
            </a:r>
            <a:r>
              <a:rPr lang="en-US" sz="2400" b="1" i="1" dirty="0" smtClean="0">
                <a:latin typeface="Cambria" pitchFamily="18" charset="0"/>
              </a:rPr>
              <a:t>Best Interest of Children</a:t>
            </a:r>
            <a:endParaRPr lang="en-IN" sz="2400" b="1" i="1" dirty="0" smtClean="0">
              <a:latin typeface="Cambria" pitchFamily="18" charset="0"/>
            </a:endParaRPr>
          </a:p>
          <a:p>
            <a:endParaRPr lang="en-US" sz="2400" dirty="0" smtClean="0">
              <a:latin typeface="Cambria" pitchFamily="18" charset="0"/>
            </a:endParaRPr>
          </a:p>
        </p:txBody>
      </p:sp>
      <p:pic>
        <p:nvPicPr>
          <p:cNvPr id="19457" name="Picture 1"/>
          <p:cNvPicPr>
            <a:picLocks noChangeAspect="1" noChangeArrowheads="1"/>
          </p:cNvPicPr>
          <p:nvPr/>
        </p:nvPicPr>
        <p:blipFill>
          <a:blip r:embed="rId2"/>
          <a:srcRect/>
          <a:stretch>
            <a:fillRect/>
          </a:stretch>
        </p:blipFill>
        <p:spPr bwMode="auto">
          <a:xfrm>
            <a:off x="0" y="5435904"/>
            <a:ext cx="9143999" cy="1422095"/>
          </a:xfrm>
          <a:prstGeom prst="rect">
            <a:avLst/>
          </a:prstGeom>
          <a:noFill/>
          <a:ln w="9525">
            <a:noFill/>
            <a:miter lim="800000"/>
            <a:headEnd/>
            <a:tailEnd/>
          </a:ln>
          <a:effectLst/>
        </p:spPr>
      </p:pic>
      <p:sp>
        <p:nvSpPr>
          <p:cNvPr id="5" name="Title 1"/>
          <p:cNvSpPr txBox="1">
            <a:spLocks/>
          </p:cNvSpPr>
          <p:nvPr/>
        </p:nvSpPr>
        <p:spPr>
          <a:xfrm>
            <a:off x="609600" y="427038"/>
            <a:ext cx="8229600"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IN" sz="3200" b="0" i="0" u="none" strike="noStrike" kern="1200" cap="none" spc="0" normalizeH="0" baseline="0" noProof="0" dirty="0">
              <a:ln>
                <a:noFill/>
              </a:ln>
              <a:solidFill>
                <a:schemeClr val="tx1"/>
              </a:solidFill>
              <a:effectLst/>
              <a:uLnTx/>
              <a:uFillTx/>
              <a:latin typeface="Berlin Sans FB" pitchFamily="34" charset="0"/>
              <a:ea typeface="+mj-ea"/>
              <a:cs typeface="+mj-cs"/>
            </a:endParaRPr>
          </a:p>
        </p:txBody>
      </p:sp>
      <p:sp>
        <p:nvSpPr>
          <p:cNvPr id="6" name="Rectangle 5"/>
          <p:cNvSpPr/>
          <p:nvPr/>
        </p:nvSpPr>
        <p:spPr>
          <a:xfrm>
            <a:off x="4114800" y="5257800"/>
            <a:ext cx="4114800" cy="36933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spcBef>
                <a:spcPct val="0"/>
              </a:spcBef>
              <a:defRPr/>
            </a:pPr>
            <a:r>
              <a:rPr lang="en-NZ" b="1" dirty="0" smtClean="0">
                <a:solidFill>
                  <a:srgbClr val="00B0F0"/>
                </a:solidFill>
                <a:latin typeface="Lucida Calligraphy" pitchFamily="66" charset="0"/>
              </a:rPr>
              <a:t>Towards Child Friendly Kerala</a:t>
            </a:r>
            <a:endParaRPr lang="en-IN" dirty="0">
              <a:solidFill>
                <a:srgbClr val="00B0F0"/>
              </a:solidFill>
              <a:latin typeface="Lucida Calligraphy" pitchFamily="66"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b="1" dirty="0" smtClean="0">
                <a:latin typeface="Berlin Sans FB" pitchFamily="34" charset="0"/>
              </a:rPr>
              <a:t> </a:t>
            </a:r>
            <a:br>
              <a:rPr lang="en-IN" b="1" dirty="0" smtClean="0">
                <a:latin typeface="Berlin Sans FB" pitchFamily="34" charset="0"/>
              </a:rPr>
            </a:br>
            <a:r>
              <a:rPr lang="en-IN" b="1" dirty="0" smtClean="0">
                <a:latin typeface="Berlin Sans FB" pitchFamily="34" charset="0"/>
              </a:rPr>
              <a:t>Spot Visit</a:t>
            </a:r>
            <a:r>
              <a:rPr lang="en-IN" dirty="0" smtClean="0">
                <a:latin typeface="Berlin Sans FB" pitchFamily="34" charset="0"/>
              </a:rPr>
              <a:t/>
            </a:r>
            <a:br>
              <a:rPr lang="en-IN" dirty="0" smtClean="0">
                <a:latin typeface="Berlin Sans FB" pitchFamily="34" charset="0"/>
              </a:rPr>
            </a:br>
            <a:endParaRPr lang="en-IN" dirty="0"/>
          </a:p>
        </p:txBody>
      </p:sp>
      <p:sp>
        <p:nvSpPr>
          <p:cNvPr id="3" name="Content Placeholder 2"/>
          <p:cNvSpPr>
            <a:spLocks noGrp="1"/>
          </p:cNvSpPr>
          <p:nvPr>
            <p:ph idx="1"/>
          </p:nvPr>
        </p:nvSpPr>
        <p:spPr>
          <a:xfrm>
            <a:off x="6019800" y="1981200"/>
            <a:ext cx="2895600" cy="4343400"/>
          </a:xfrm>
          <a:solidFill>
            <a:srgbClr val="FF0000"/>
          </a:solidFill>
        </p:spPr>
        <p:txBody>
          <a:bodyPr>
            <a:noAutofit/>
          </a:bodyPr>
          <a:lstStyle/>
          <a:p>
            <a:pPr>
              <a:buNone/>
            </a:pPr>
            <a:r>
              <a:rPr lang="en-US" sz="1400" dirty="0" smtClean="0">
                <a:solidFill>
                  <a:schemeClr val="bg1"/>
                </a:solidFill>
                <a:latin typeface="Cambria" pitchFamily="18" charset="0"/>
              </a:rPr>
              <a:t>        </a:t>
            </a:r>
          </a:p>
          <a:p>
            <a:pPr>
              <a:buNone/>
            </a:pPr>
            <a:r>
              <a:rPr lang="en-US" sz="1400" b="1" i="1" dirty="0" smtClean="0">
                <a:solidFill>
                  <a:schemeClr val="bg1"/>
                </a:solidFill>
                <a:latin typeface="Cambria" pitchFamily="18" charset="0"/>
              </a:rPr>
              <a:t>         KeSCPCR visited </a:t>
            </a:r>
            <a:r>
              <a:rPr lang="en-US" sz="1400" b="1" i="1" dirty="0" err="1" smtClean="0">
                <a:solidFill>
                  <a:schemeClr val="bg1"/>
                </a:solidFill>
                <a:latin typeface="Cambria" pitchFamily="18" charset="0"/>
              </a:rPr>
              <a:t>Edamalakudy</a:t>
            </a:r>
            <a:r>
              <a:rPr lang="en-US" sz="1400" b="1" i="1" dirty="0" smtClean="0">
                <a:solidFill>
                  <a:schemeClr val="bg1"/>
                </a:solidFill>
                <a:latin typeface="Cambria" pitchFamily="18" charset="0"/>
              </a:rPr>
              <a:t>, the tribal hamlets and made set of recommendations to improve the condition of tribal hamlets in </a:t>
            </a:r>
            <a:r>
              <a:rPr lang="en-US" sz="1400" b="1" i="1" dirty="0" err="1" smtClean="0">
                <a:solidFill>
                  <a:schemeClr val="bg1"/>
                </a:solidFill>
                <a:latin typeface="Cambria" pitchFamily="18" charset="0"/>
              </a:rPr>
              <a:t>Edamalakudy</a:t>
            </a:r>
            <a:r>
              <a:rPr lang="en-US" sz="1400" b="1" i="1" dirty="0" smtClean="0">
                <a:solidFill>
                  <a:schemeClr val="bg1"/>
                </a:solidFill>
                <a:latin typeface="Cambria" pitchFamily="18" charset="0"/>
              </a:rPr>
              <a:t>.</a:t>
            </a:r>
          </a:p>
          <a:p>
            <a:pPr>
              <a:buNone/>
            </a:pPr>
            <a:endParaRPr lang="en-US" sz="1400" b="1" i="1" dirty="0" smtClean="0">
              <a:solidFill>
                <a:schemeClr val="bg1"/>
              </a:solidFill>
              <a:latin typeface="Cambria" pitchFamily="18" charset="0"/>
            </a:endParaRPr>
          </a:p>
          <a:p>
            <a:pPr>
              <a:buNone/>
            </a:pPr>
            <a:r>
              <a:rPr lang="en-US" sz="1400" b="1" i="1" dirty="0" smtClean="0">
                <a:solidFill>
                  <a:schemeClr val="bg1"/>
                </a:solidFill>
                <a:latin typeface="Cambria" pitchFamily="18" charset="0"/>
              </a:rPr>
              <a:t>         KeSCPCR sought an Action-taken report from the state government and the concerned tribal and district authorities on the set of recommendations to improve the condition of the tribal children and to empower the tribal community based on its visit to </a:t>
            </a:r>
            <a:r>
              <a:rPr lang="en-US" sz="1400" b="1" i="1" dirty="0" err="1" smtClean="0">
                <a:solidFill>
                  <a:schemeClr val="bg1"/>
                </a:solidFill>
                <a:latin typeface="Cambria" pitchFamily="18" charset="0"/>
              </a:rPr>
              <a:t>Edmalakudy</a:t>
            </a:r>
            <a:r>
              <a:rPr lang="en-US" sz="1400" b="1" i="1" dirty="0" smtClean="0">
                <a:solidFill>
                  <a:schemeClr val="bg1"/>
                </a:solidFill>
                <a:latin typeface="Cambria" pitchFamily="18" charset="0"/>
              </a:rPr>
              <a:t>.</a:t>
            </a:r>
            <a:endParaRPr lang="en-IN" sz="1400" b="1" i="1" dirty="0" smtClean="0">
              <a:solidFill>
                <a:schemeClr val="bg1"/>
              </a:solidFill>
              <a:latin typeface="Cambria" pitchFamily="18" charset="0"/>
            </a:endParaRPr>
          </a:p>
          <a:p>
            <a:pPr algn="just"/>
            <a:endParaRPr lang="en-IN" sz="1200" dirty="0">
              <a:solidFill>
                <a:schemeClr val="bg1"/>
              </a:solidFill>
              <a:latin typeface="Cambria" pitchFamily="18" charset="0"/>
            </a:endParaRPr>
          </a:p>
        </p:txBody>
      </p:sp>
      <p:pic>
        <p:nvPicPr>
          <p:cNvPr id="5" name="Picture 4" descr="Image may contain: 4 people, people sitting and text"/>
          <p:cNvPicPr/>
          <p:nvPr/>
        </p:nvPicPr>
        <p:blipFill>
          <a:blip r:embed="rId2"/>
          <a:srcRect/>
          <a:stretch>
            <a:fillRect/>
          </a:stretch>
        </p:blipFill>
        <p:spPr bwMode="auto">
          <a:xfrm>
            <a:off x="304800" y="2133600"/>
            <a:ext cx="5579110" cy="43434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b="1" dirty="0" smtClean="0">
                <a:latin typeface="Berlin Sans FB" pitchFamily="34" charset="0"/>
              </a:rPr>
              <a:t/>
            </a:r>
            <a:br>
              <a:rPr lang="en-IN" b="1" dirty="0" smtClean="0">
                <a:latin typeface="Berlin Sans FB" pitchFamily="34" charset="0"/>
              </a:rPr>
            </a:br>
            <a:r>
              <a:rPr lang="en-IN" b="1" dirty="0" smtClean="0">
                <a:latin typeface="Berlin Sans FB" pitchFamily="34" charset="0"/>
              </a:rPr>
              <a:t>Important Recommendations</a:t>
            </a:r>
            <a:r>
              <a:rPr lang="en-IN" dirty="0" smtClean="0">
                <a:latin typeface="Berlin Sans FB" pitchFamily="34" charset="0"/>
              </a:rPr>
              <a:t/>
            </a:r>
            <a:br>
              <a:rPr lang="en-IN" dirty="0" smtClean="0">
                <a:latin typeface="Berlin Sans FB" pitchFamily="34" charset="0"/>
              </a:rPr>
            </a:br>
            <a:endParaRPr lang="en-IN" dirty="0"/>
          </a:p>
        </p:txBody>
      </p:sp>
      <p:sp>
        <p:nvSpPr>
          <p:cNvPr id="3" name="Content Placeholder 2"/>
          <p:cNvSpPr>
            <a:spLocks noGrp="1"/>
          </p:cNvSpPr>
          <p:nvPr>
            <p:ph idx="1"/>
          </p:nvPr>
        </p:nvSpPr>
        <p:spPr>
          <a:xfrm>
            <a:off x="6705600" y="1600200"/>
            <a:ext cx="2362200" cy="2895600"/>
          </a:xfrm>
          <a:solidFill>
            <a:srgbClr val="FF0000"/>
          </a:solidFill>
        </p:spPr>
        <p:txBody>
          <a:bodyPr>
            <a:normAutofit fontScale="32500" lnSpcReduction="20000"/>
          </a:bodyPr>
          <a:lstStyle/>
          <a:p>
            <a:endParaRPr lang="en-IN" b="1" i="1" dirty="0" smtClean="0">
              <a:solidFill>
                <a:schemeClr val="bg1"/>
              </a:solidFill>
              <a:latin typeface="Cambria" pitchFamily="18" charset="0"/>
            </a:endParaRPr>
          </a:p>
          <a:p>
            <a:pPr>
              <a:buNone/>
            </a:pPr>
            <a:r>
              <a:rPr lang="en-IN" sz="4900" b="1" i="1" dirty="0" smtClean="0">
                <a:solidFill>
                  <a:schemeClr val="bg1"/>
                </a:solidFill>
                <a:latin typeface="Cambria" pitchFamily="18" charset="0"/>
              </a:rPr>
              <a:t>        </a:t>
            </a:r>
            <a:r>
              <a:rPr lang="en-IN" sz="4900" b="1" i="1" dirty="0" err="1" smtClean="0">
                <a:solidFill>
                  <a:schemeClr val="bg1"/>
                </a:solidFill>
                <a:latin typeface="Cambria" pitchFamily="18" charset="0"/>
              </a:rPr>
              <a:t>KeSCCPR</a:t>
            </a:r>
            <a:r>
              <a:rPr lang="en-IN" sz="4900" b="1" i="1" dirty="0" smtClean="0">
                <a:solidFill>
                  <a:schemeClr val="bg1"/>
                </a:solidFill>
                <a:latin typeface="Cambria" pitchFamily="18" charset="0"/>
              </a:rPr>
              <a:t> issued an order to the Director-General of Police to ensure that police officers appearing in courts formed for hearing sexual abuse cases do not wear uniforms</a:t>
            </a:r>
            <a:endParaRPr lang="en-IN" sz="4900" b="1" i="1" dirty="0">
              <a:solidFill>
                <a:schemeClr val="bg1"/>
              </a:solidFill>
              <a:latin typeface="Cambria" pitchFamily="18" charset="0"/>
            </a:endParaRPr>
          </a:p>
        </p:txBody>
      </p:sp>
      <p:pic>
        <p:nvPicPr>
          <p:cNvPr id="84994" name="Picture 95" descr="Image may contain: text"/>
          <p:cNvPicPr>
            <a:picLocks noChangeAspect="1" noChangeArrowheads="1"/>
          </p:cNvPicPr>
          <p:nvPr/>
        </p:nvPicPr>
        <p:blipFill>
          <a:blip r:embed="rId2"/>
          <a:srcRect/>
          <a:stretch>
            <a:fillRect/>
          </a:stretch>
        </p:blipFill>
        <p:spPr bwMode="auto">
          <a:xfrm>
            <a:off x="209329" y="1371600"/>
            <a:ext cx="6648671" cy="4038600"/>
          </a:xfrm>
          <a:prstGeom prst="rect">
            <a:avLst/>
          </a:prstGeom>
          <a:noFill/>
          <a:ln w="9525">
            <a:noFill/>
            <a:miter lim="800000"/>
            <a:headEnd/>
            <a:tailEnd/>
          </a:ln>
        </p:spPr>
      </p:pic>
      <p:pic>
        <p:nvPicPr>
          <p:cNvPr id="5" name="Picture 1"/>
          <p:cNvPicPr>
            <a:picLocks noChangeAspect="1" noChangeArrowheads="1"/>
          </p:cNvPicPr>
          <p:nvPr/>
        </p:nvPicPr>
        <p:blipFill>
          <a:blip r:embed="rId3"/>
          <a:srcRect/>
          <a:stretch>
            <a:fillRect/>
          </a:stretch>
        </p:blipFill>
        <p:spPr bwMode="auto">
          <a:xfrm>
            <a:off x="1" y="5435905"/>
            <a:ext cx="9143999" cy="1422095"/>
          </a:xfrm>
          <a:prstGeom prst="rect">
            <a:avLst/>
          </a:prstGeom>
          <a:noFill/>
          <a:ln w="9525">
            <a:noFill/>
            <a:miter lim="800000"/>
            <a:headEnd/>
            <a:tailEnd/>
          </a:ln>
          <a:effectLst/>
        </p:spPr>
      </p:pic>
      <p:sp>
        <p:nvSpPr>
          <p:cNvPr id="6" name="Rectangle 5"/>
          <p:cNvSpPr/>
          <p:nvPr/>
        </p:nvSpPr>
        <p:spPr>
          <a:xfrm>
            <a:off x="4724400" y="5410200"/>
            <a:ext cx="4114800" cy="36933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spcBef>
                <a:spcPct val="0"/>
              </a:spcBef>
              <a:defRPr/>
            </a:pPr>
            <a:r>
              <a:rPr lang="en-NZ" b="1" dirty="0" smtClean="0">
                <a:solidFill>
                  <a:srgbClr val="00B0F0"/>
                </a:solidFill>
                <a:latin typeface="Lucida Calligraphy" pitchFamily="66" charset="0"/>
              </a:rPr>
              <a:t>Towards Child Friendly Kerala</a:t>
            </a:r>
            <a:endParaRPr lang="en-IN" dirty="0">
              <a:solidFill>
                <a:srgbClr val="00B0F0"/>
              </a:solidFill>
              <a:latin typeface="Lucida Calligraphy" pitchFamily="66"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b="1" dirty="0" smtClean="0">
                <a:latin typeface="Berlin Sans FB" pitchFamily="34" charset="0"/>
              </a:rPr>
              <a:t/>
            </a:r>
            <a:br>
              <a:rPr lang="en-IN" b="1" dirty="0" smtClean="0">
                <a:latin typeface="Berlin Sans FB" pitchFamily="34" charset="0"/>
              </a:rPr>
            </a:br>
            <a:r>
              <a:rPr lang="en-IN" b="1" dirty="0" smtClean="0">
                <a:latin typeface="Berlin Sans FB" pitchFamily="34" charset="0"/>
              </a:rPr>
              <a:t>Important Recommendations</a:t>
            </a:r>
            <a:r>
              <a:rPr lang="en-IN" dirty="0" smtClean="0">
                <a:latin typeface="Berlin Sans FB" pitchFamily="34" charset="0"/>
              </a:rPr>
              <a:t/>
            </a:r>
            <a:br>
              <a:rPr lang="en-IN" dirty="0" smtClean="0">
                <a:latin typeface="Berlin Sans FB" pitchFamily="34" charset="0"/>
              </a:rPr>
            </a:br>
            <a:endParaRPr lang="en-IN" dirty="0">
              <a:latin typeface="Berlin Sans FB" pitchFamily="34" charset="0"/>
            </a:endParaRPr>
          </a:p>
        </p:txBody>
      </p:sp>
      <p:sp>
        <p:nvSpPr>
          <p:cNvPr id="3" name="Content Placeholder 2"/>
          <p:cNvSpPr>
            <a:spLocks noGrp="1"/>
          </p:cNvSpPr>
          <p:nvPr>
            <p:ph idx="1"/>
          </p:nvPr>
        </p:nvSpPr>
        <p:spPr>
          <a:xfrm>
            <a:off x="457200" y="1143000"/>
            <a:ext cx="8229600" cy="4525963"/>
          </a:xfrm>
        </p:spPr>
        <p:txBody>
          <a:bodyPr>
            <a:normAutofit fontScale="62500" lnSpcReduction="20000"/>
          </a:bodyPr>
          <a:lstStyle/>
          <a:p>
            <a:pPr>
              <a:buNone/>
            </a:pPr>
            <a:r>
              <a:rPr lang="en-US" b="1" dirty="0" smtClean="0">
                <a:solidFill>
                  <a:srgbClr val="FF0000"/>
                </a:solidFill>
                <a:latin typeface="Cambria" pitchFamily="18" charset="0"/>
              </a:rPr>
              <a:t>MONITORING THE POCSO ACT </a:t>
            </a:r>
            <a:endParaRPr lang="en-IN" dirty="0" smtClean="0">
              <a:solidFill>
                <a:srgbClr val="FF0000"/>
              </a:solidFill>
              <a:latin typeface="Cambria" pitchFamily="18" charset="0"/>
            </a:endParaRPr>
          </a:p>
          <a:p>
            <a:r>
              <a:rPr lang="en-US" dirty="0" smtClean="0">
                <a:latin typeface="Cambria" pitchFamily="18" charset="0"/>
              </a:rPr>
              <a:t>Over the last 5 years the Commission has developed a detailed </a:t>
            </a:r>
            <a:r>
              <a:rPr lang="en-US" b="1" dirty="0" smtClean="0">
                <a:latin typeface="Cambria" pitchFamily="18" charset="0"/>
              </a:rPr>
              <a:t>monitoring system for all stakeholders</a:t>
            </a:r>
            <a:r>
              <a:rPr lang="en-US" dirty="0" smtClean="0">
                <a:latin typeface="Cambria" pitchFamily="18" charset="0"/>
              </a:rPr>
              <a:t> involved in implementing the POCSO Act, 2012</a:t>
            </a:r>
          </a:p>
          <a:p>
            <a:pPr>
              <a:buNone/>
            </a:pPr>
            <a:endParaRPr lang="en-US" dirty="0" smtClean="0">
              <a:latin typeface="Cambria" pitchFamily="18" charset="0"/>
            </a:endParaRPr>
          </a:p>
          <a:p>
            <a:r>
              <a:rPr lang="en-US" dirty="0" smtClean="0">
                <a:latin typeface="Cambria" pitchFamily="18" charset="0"/>
              </a:rPr>
              <a:t>The </a:t>
            </a:r>
            <a:r>
              <a:rPr lang="en-US" b="1" dirty="0" smtClean="0">
                <a:latin typeface="Cambria" pitchFamily="18" charset="0"/>
              </a:rPr>
              <a:t>issues</a:t>
            </a:r>
            <a:r>
              <a:rPr lang="en-US" dirty="0" smtClean="0">
                <a:latin typeface="Cambria" pitchFamily="18" charset="0"/>
              </a:rPr>
              <a:t> that have emerged from this monitoring have been shared with the </a:t>
            </a:r>
            <a:r>
              <a:rPr lang="en-US" b="1" dirty="0" smtClean="0">
                <a:latin typeface="Cambria" pitchFamily="18" charset="0"/>
              </a:rPr>
              <a:t>respective authorities for further remedial action</a:t>
            </a:r>
            <a:endParaRPr lang="en-IN" dirty="0" smtClean="0">
              <a:latin typeface="Cambria" pitchFamily="18" charset="0"/>
            </a:endParaRPr>
          </a:p>
          <a:p>
            <a:endParaRPr lang="en-IN" dirty="0" smtClean="0">
              <a:latin typeface="Cambria" pitchFamily="18" charset="0"/>
            </a:endParaRPr>
          </a:p>
          <a:p>
            <a:pPr>
              <a:buNone/>
            </a:pPr>
            <a:r>
              <a:rPr lang="en-US" b="1" dirty="0" smtClean="0">
                <a:solidFill>
                  <a:srgbClr val="FF0000"/>
                </a:solidFill>
                <a:latin typeface="Cambria" pitchFamily="18" charset="0"/>
              </a:rPr>
              <a:t>MONITORING THE JJ ACT</a:t>
            </a:r>
            <a:r>
              <a:rPr lang="en-US" dirty="0" smtClean="0">
                <a:solidFill>
                  <a:srgbClr val="FF0000"/>
                </a:solidFill>
                <a:latin typeface="Cambria" pitchFamily="18" charset="0"/>
              </a:rPr>
              <a:t> </a:t>
            </a:r>
            <a:endParaRPr lang="en-IN" dirty="0" smtClean="0">
              <a:solidFill>
                <a:srgbClr val="FF0000"/>
              </a:solidFill>
              <a:latin typeface="Cambria" pitchFamily="18" charset="0"/>
            </a:endParaRPr>
          </a:p>
          <a:p>
            <a:r>
              <a:rPr lang="en-US" dirty="0" smtClean="0">
                <a:latin typeface="Cambria" pitchFamily="18" charset="0"/>
              </a:rPr>
              <a:t>One of the biggest challenges ahead in </a:t>
            </a:r>
            <a:r>
              <a:rPr lang="en-US" b="1" dirty="0" smtClean="0">
                <a:latin typeface="Cambria" pitchFamily="18" charset="0"/>
              </a:rPr>
              <a:t>monitoring the implementation of the JJ Act </a:t>
            </a:r>
            <a:r>
              <a:rPr lang="en-US" dirty="0" smtClean="0">
                <a:latin typeface="Cambria" pitchFamily="18" charset="0"/>
              </a:rPr>
              <a:t>would be to conduct the </a:t>
            </a:r>
            <a:r>
              <a:rPr lang="en-US" b="1" dirty="0" smtClean="0">
                <a:latin typeface="Cambria" pitchFamily="18" charset="0"/>
              </a:rPr>
              <a:t>social audit </a:t>
            </a:r>
            <a:r>
              <a:rPr lang="en-US" dirty="0" smtClean="0">
                <a:latin typeface="Cambria" pitchFamily="18" charset="0"/>
              </a:rPr>
              <a:t>of the Child Care Institutions (CCIs) registered under the JJ Act 2015</a:t>
            </a:r>
          </a:p>
          <a:p>
            <a:endParaRPr lang="en-US" dirty="0" smtClean="0">
              <a:latin typeface="Cambria" pitchFamily="18" charset="0"/>
            </a:endParaRPr>
          </a:p>
          <a:p>
            <a:r>
              <a:rPr lang="en-US" dirty="0" smtClean="0">
                <a:latin typeface="Cambria" pitchFamily="18" charset="0"/>
              </a:rPr>
              <a:t>The Commission has been </a:t>
            </a:r>
            <a:r>
              <a:rPr lang="en-US" b="1" dirty="0" smtClean="0">
                <a:latin typeface="Cambria" pitchFamily="18" charset="0"/>
              </a:rPr>
              <a:t>mandated</a:t>
            </a:r>
            <a:r>
              <a:rPr lang="en-US" dirty="0" smtClean="0">
                <a:latin typeface="Cambria" pitchFamily="18" charset="0"/>
              </a:rPr>
              <a:t> to undertake this </a:t>
            </a:r>
            <a:r>
              <a:rPr lang="en-US" b="1" dirty="0" smtClean="0">
                <a:latin typeface="Cambria" pitchFamily="18" charset="0"/>
              </a:rPr>
              <a:t>social audit</a:t>
            </a:r>
            <a:endParaRPr lang="en-IN" b="1" dirty="0" smtClean="0">
              <a:latin typeface="Cambria" pitchFamily="18" charset="0"/>
            </a:endParaRPr>
          </a:p>
          <a:p>
            <a:endParaRPr lang="en-IN" dirty="0" smtClean="0">
              <a:latin typeface="Cambria" pitchFamily="18" charset="0"/>
            </a:endParaRPr>
          </a:p>
          <a:p>
            <a:endParaRPr lang="en-IN" dirty="0">
              <a:latin typeface="Cambria" pitchFamily="18" charset="0"/>
            </a:endParaRPr>
          </a:p>
        </p:txBody>
      </p:sp>
      <p:pic>
        <p:nvPicPr>
          <p:cNvPr id="4" name="Picture 1"/>
          <p:cNvPicPr>
            <a:picLocks noChangeAspect="1" noChangeArrowheads="1"/>
          </p:cNvPicPr>
          <p:nvPr/>
        </p:nvPicPr>
        <p:blipFill>
          <a:blip r:embed="rId2"/>
          <a:srcRect/>
          <a:stretch>
            <a:fillRect/>
          </a:stretch>
        </p:blipFill>
        <p:spPr bwMode="auto">
          <a:xfrm>
            <a:off x="1" y="5435905"/>
            <a:ext cx="9143999" cy="1422095"/>
          </a:xfrm>
          <a:prstGeom prst="rect">
            <a:avLst/>
          </a:prstGeom>
          <a:noFill/>
          <a:ln w="9525">
            <a:noFill/>
            <a:miter lim="800000"/>
            <a:headEnd/>
            <a:tailEnd/>
          </a:ln>
          <a:effectLst/>
        </p:spPr>
      </p:pic>
      <p:sp>
        <p:nvSpPr>
          <p:cNvPr id="5" name="Rectangle 4"/>
          <p:cNvSpPr/>
          <p:nvPr/>
        </p:nvSpPr>
        <p:spPr>
          <a:xfrm>
            <a:off x="4114800" y="5257800"/>
            <a:ext cx="4114800" cy="36933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spcBef>
                <a:spcPct val="0"/>
              </a:spcBef>
              <a:defRPr/>
            </a:pPr>
            <a:r>
              <a:rPr lang="en-NZ" b="1" dirty="0" smtClean="0">
                <a:solidFill>
                  <a:srgbClr val="00B0F0"/>
                </a:solidFill>
                <a:latin typeface="Lucida Calligraphy" pitchFamily="66" charset="0"/>
              </a:rPr>
              <a:t>Towards Child Friendly Kerala</a:t>
            </a:r>
            <a:endParaRPr lang="en-IN" dirty="0">
              <a:solidFill>
                <a:srgbClr val="00B0F0"/>
              </a:solidFill>
              <a:latin typeface="Lucida Calligraphy" pitchFamily="66"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Autofit/>
          </a:bodyPr>
          <a:lstStyle/>
          <a:p>
            <a:r>
              <a:rPr lang="en-IN" sz="3600" b="1" dirty="0" smtClean="0">
                <a:latin typeface="Berlin Sans FB" pitchFamily="34" charset="0"/>
              </a:rPr>
              <a:t/>
            </a:r>
            <a:br>
              <a:rPr lang="en-IN" sz="3600" b="1" dirty="0" smtClean="0">
                <a:latin typeface="Berlin Sans FB" pitchFamily="34" charset="0"/>
              </a:rPr>
            </a:br>
            <a:r>
              <a:rPr lang="en-IN" sz="3600" b="1" dirty="0" smtClean="0">
                <a:latin typeface="Berlin Sans FB" pitchFamily="34" charset="0"/>
              </a:rPr>
              <a:t/>
            </a:r>
            <a:br>
              <a:rPr lang="en-IN" sz="3600" b="1" dirty="0" smtClean="0">
                <a:latin typeface="Berlin Sans FB" pitchFamily="34" charset="0"/>
              </a:rPr>
            </a:br>
            <a:r>
              <a:rPr lang="en-US" sz="3600" b="1" dirty="0" err="1" smtClean="0">
                <a:latin typeface="Berlin Sans FB" pitchFamily="34" charset="0"/>
              </a:rPr>
              <a:t>Sensitising</a:t>
            </a:r>
            <a:r>
              <a:rPr lang="en-US" sz="3600" b="1" dirty="0" smtClean="0">
                <a:latin typeface="Berlin Sans FB" pitchFamily="34" charset="0"/>
              </a:rPr>
              <a:t> Stakeholders</a:t>
            </a:r>
            <a:r>
              <a:rPr lang="en-IN" sz="3600" b="1" dirty="0" smtClean="0">
                <a:latin typeface="Berlin Sans FB" pitchFamily="34" charset="0"/>
              </a:rPr>
              <a:t>: Consultations</a:t>
            </a:r>
            <a:r>
              <a:rPr lang="en-IN" sz="2400" b="1" dirty="0" smtClean="0">
                <a:latin typeface="Berlin Sans FB" pitchFamily="34" charset="0"/>
              </a:rPr>
              <a:t/>
            </a:r>
            <a:br>
              <a:rPr lang="en-IN" sz="2400" b="1" dirty="0" smtClean="0">
                <a:latin typeface="Berlin Sans FB" pitchFamily="34" charset="0"/>
              </a:rPr>
            </a:br>
            <a:r>
              <a:rPr lang="en-IN" sz="2400" b="1" dirty="0" smtClean="0">
                <a:latin typeface="Berlin Sans FB" pitchFamily="34" charset="0"/>
              </a:rPr>
              <a:t/>
            </a:r>
            <a:br>
              <a:rPr lang="en-IN" sz="2400" b="1" dirty="0" smtClean="0">
                <a:latin typeface="Berlin Sans FB" pitchFamily="34" charset="0"/>
              </a:rPr>
            </a:br>
            <a:r>
              <a:rPr lang="en-IN" sz="2400" b="1" dirty="0" smtClean="0">
                <a:latin typeface="Berlin Sans FB" pitchFamily="34" charset="0"/>
              </a:rPr>
              <a:t/>
            </a:r>
            <a:br>
              <a:rPr lang="en-IN" sz="2400" b="1" dirty="0" smtClean="0">
                <a:latin typeface="Berlin Sans FB" pitchFamily="34" charset="0"/>
              </a:rPr>
            </a:br>
            <a:r>
              <a:rPr lang="en-US" sz="2000" dirty="0" smtClean="0">
                <a:latin typeface="Berlin Sans FB" pitchFamily="34" charset="0"/>
              </a:rPr>
              <a:t/>
            </a:r>
            <a:br>
              <a:rPr lang="en-US" sz="2000" dirty="0" smtClean="0">
                <a:latin typeface="Berlin Sans FB" pitchFamily="34" charset="0"/>
              </a:rPr>
            </a:br>
            <a:endParaRPr lang="en-IN" sz="2400" dirty="0">
              <a:latin typeface="Berlin Sans FB" pitchFamily="34" charset="0"/>
            </a:endParaRPr>
          </a:p>
        </p:txBody>
      </p:sp>
      <p:sp>
        <p:nvSpPr>
          <p:cNvPr id="4" name="Rectangle 3"/>
          <p:cNvSpPr/>
          <p:nvPr/>
        </p:nvSpPr>
        <p:spPr>
          <a:xfrm>
            <a:off x="381000" y="762000"/>
            <a:ext cx="8153400" cy="923330"/>
          </a:xfrm>
          <a:prstGeom prst="rect">
            <a:avLst/>
          </a:prstGeom>
        </p:spPr>
        <p:txBody>
          <a:bodyPr wrap="square">
            <a:spAutoFit/>
          </a:bodyPr>
          <a:lstStyle/>
          <a:p>
            <a:endParaRPr lang="en-US" dirty="0" smtClean="0">
              <a:latin typeface="Cambria" pitchFamily="18" charset="0"/>
            </a:endParaRPr>
          </a:p>
          <a:p>
            <a:pPr>
              <a:buFont typeface="Arial" pitchFamily="34" charset="0"/>
              <a:buChar char="•"/>
            </a:pPr>
            <a:endParaRPr lang="en-US" dirty="0" smtClean="0">
              <a:latin typeface="Cambria" pitchFamily="18" charset="0"/>
            </a:endParaRPr>
          </a:p>
          <a:p>
            <a:pPr>
              <a:buFont typeface="Arial" pitchFamily="34" charset="0"/>
              <a:buChar char="•"/>
            </a:pPr>
            <a:endParaRPr lang="en-US" dirty="0" smtClean="0">
              <a:latin typeface="Cambria" pitchFamily="18" charset="0"/>
            </a:endParaRPr>
          </a:p>
        </p:txBody>
      </p:sp>
      <p:pic>
        <p:nvPicPr>
          <p:cNvPr id="5" name="Picture 1"/>
          <p:cNvPicPr>
            <a:picLocks noChangeAspect="1" noChangeArrowheads="1"/>
          </p:cNvPicPr>
          <p:nvPr/>
        </p:nvPicPr>
        <p:blipFill>
          <a:blip r:embed="rId2"/>
          <a:srcRect/>
          <a:stretch>
            <a:fillRect/>
          </a:stretch>
        </p:blipFill>
        <p:spPr bwMode="auto">
          <a:xfrm>
            <a:off x="1" y="5512105"/>
            <a:ext cx="9143999" cy="1422095"/>
          </a:xfrm>
          <a:prstGeom prst="rect">
            <a:avLst/>
          </a:prstGeom>
          <a:noFill/>
          <a:ln w="9525">
            <a:noFill/>
            <a:miter lim="800000"/>
            <a:headEnd/>
            <a:tailEnd/>
          </a:ln>
          <a:effectLst/>
        </p:spPr>
      </p:pic>
      <p:sp>
        <p:nvSpPr>
          <p:cNvPr id="6" name="Rectangle 5"/>
          <p:cNvSpPr/>
          <p:nvPr/>
        </p:nvSpPr>
        <p:spPr>
          <a:xfrm>
            <a:off x="4114800" y="5257800"/>
            <a:ext cx="4114800" cy="36933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spcBef>
                <a:spcPct val="0"/>
              </a:spcBef>
              <a:defRPr/>
            </a:pPr>
            <a:r>
              <a:rPr lang="en-NZ" b="1" dirty="0" smtClean="0">
                <a:solidFill>
                  <a:srgbClr val="00B0F0"/>
                </a:solidFill>
                <a:latin typeface="Lucida Calligraphy" pitchFamily="66" charset="0"/>
              </a:rPr>
              <a:t>Towards Child Friendly Kerala</a:t>
            </a:r>
            <a:endParaRPr lang="en-IN" dirty="0">
              <a:solidFill>
                <a:srgbClr val="00B0F0"/>
              </a:solidFill>
              <a:latin typeface="Lucida Calligraphy" pitchFamily="66" charset="0"/>
            </a:endParaRPr>
          </a:p>
        </p:txBody>
      </p:sp>
      <p:pic>
        <p:nvPicPr>
          <p:cNvPr id="47105" name="Picture 15" descr="C:\അനുപമ\KeSCPCR\REGISTRAR\ആനുവല് റിപ്പോര്ട്ട്\Photos Admn Report Final\Tourism Workshop\PRD_9447.jpg"/>
          <p:cNvPicPr>
            <a:picLocks noChangeAspect="1" noChangeArrowheads="1"/>
          </p:cNvPicPr>
          <p:nvPr/>
        </p:nvPicPr>
        <p:blipFill>
          <a:blip r:embed="rId3" cstate="print"/>
          <a:srcRect/>
          <a:stretch>
            <a:fillRect/>
          </a:stretch>
        </p:blipFill>
        <p:spPr bwMode="auto">
          <a:xfrm>
            <a:off x="0" y="1752600"/>
            <a:ext cx="4314825" cy="3105150"/>
          </a:xfrm>
          <a:prstGeom prst="rect">
            <a:avLst/>
          </a:prstGeom>
          <a:noFill/>
          <a:ln w="9525">
            <a:noFill/>
            <a:miter lim="800000"/>
            <a:headEnd/>
            <a:tailEnd/>
          </a:ln>
        </p:spPr>
      </p:pic>
      <p:pic>
        <p:nvPicPr>
          <p:cNvPr id="8" name="Picture 2" descr="C:\അനുപമ\KeSCPCR\REGISTRAR\ആനുവല് റിപ്പോര്ട്ട്\Photos Admn Report Final\Cyber\_DSC0187.jpg"/>
          <p:cNvPicPr>
            <a:picLocks noChangeAspect="1" noChangeArrowheads="1"/>
          </p:cNvPicPr>
          <p:nvPr/>
        </p:nvPicPr>
        <p:blipFill>
          <a:blip r:embed="rId4" cstate="print"/>
          <a:srcRect/>
          <a:stretch>
            <a:fillRect/>
          </a:stretch>
        </p:blipFill>
        <p:spPr bwMode="auto">
          <a:xfrm>
            <a:off x="4419600" y="1752600"/>
            <a:ext cx="4481162" cy="3124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IN"/>
          </a:p>
        </p:txBody>
      </p:sp>
      <p:pic>
        <p:nvPicPr>
          <p:cNvPr id="86018" name="Picture 1" descr="C:\Users\PRO\Desktop\PHOTOS for 2016-17\Sports Hostel\DSC_0049.JPG"/>
          <p:cNvPicPr>
            <a:picLocks noChangeAspect="1" noChangeArrowheads="1"/>
          </p:cNvPicPr>
          <p:nvPr/>
        </p:nvPicPr>
        <p:blipFill>
          <a:blip r:embed="rId2" cstate="print"/>
          <a:srcRect/>
          <a:stretch>
            <a:fillRect/>
          </a:stretch>
        </p:blipFill>
        <p:spPr bwMode="auto">
          <a:xfrm>
            <a:off x="4343400" y="3962400"/>
            <a:ext cx="4487389" cy="2895600"/>
          </a:xfrm>
          <a:prstGeom prst="rect">
            <a:avLst/>
          </a:prstGeom>
          <a:noFill/>
          <a:ln w="9525">
            <a:noFill/>
            <a:miter lim="800000"/>
            <a:headEnd/>
            <a:tailEnd/>
          </a:ln>
        </p:spPr>
      </p:pic>
      <p:pic>
        <p:nvPicPr>
          <p:cNvPr id="86020" name="Picture 1" descr="C:\Users\PRO\Desktop\PHOTOS for 2016-17\Online Safety\DSC_0040.JPG"/>
          <p:cNvPicPr>
            <a:picLocks noChangeAspect="1" noChangeArrowheads="1"/>
          </p:cNvPicPr>
          <p:nvPr/>
        </p:nvPicPr>
        <p:blipFill>
          <a:blip r:embed="rId3" cstate="print"/>
          <a:srcRect/>
          <a:stretch>
            <a:fillRect/>
          </a:stretch>
        </p:blipFill>
        <p:spPr bwMode="auto">
          <a:xfrm>
            <a:off x="0" y="3990975"/>
            <a:ext cx="4311825" cy="2867025"/>
          </a:xfrm>
          <a:prstGeom prst="rect">
            <a:avLst/>
          </a:prstGeom>
          <a:noFill/>
          <a:ln w="9525">
            <a:noFill/>
            <a:miter lim="800000"/>
            <a:headEnd/>
            <a:tailEnd/>
          </a:ln>
        </p:spPr>
      </p:pic>
      <p:sp>
        <p:nvSpPr>
          <p:cNvPr id="8" name="Title 1"/>
          <p:cNvSpPr txBox="1">
            <a:spLocks/>
          </p:cNvSpPr>
          <p:nvPr/>
        </p:nvSpPr>
        <p:spPr>
          <a:xfrm>
            <a:off x="533400" y="76200"/>
            <a:ext cx="8229600"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IN" sz="3600" b="1" i="0" u="none" strike="noStrike" kern="1200" cap="none" spc="0" normalizeH="0" baseline="0" noProof="0" dirty="0" smtClean="0">
                <a:ln>
                  <a:noFill/>
                </a:ln>
                <a:solidFill>
                  <a:schemeClr val="tx1"/>
                </a:solidFill>
                <a:effectLst/>
                <a:uLnTx/>
                <a:uFillTx/>
                <a:latin typeface="Berlin Sans FB" pitchFamily="34" charset="0"/>
                <a:ea typeface="+mj-ea"/>
                <a:cs typeface="+mj-cs"/>
              </a:rPr>
              <a:t/>
            </a:r>
            <a:br>
              <a:rPr kumimoji="0" lang="en-IN" sz="3600" b="1" i="0" u="none" strike="noStrike" kern="1200" cap="none" spc="0" normalizeH="0" baseline="0" noProof="0" dirty="0" smtClean="0">
                <a:ln>
                  <a:noFill/>
                </a:ln>
                <a:solidFill>
                  <a:schemeClr val="tx1"/>
                </a:solidFill>
                <a:effectLst/>
                <a:uLnTx/>
                <a:uFillTx/>
                <a:latin typeface="Berlin Sans FB" pitchFamily="34" charset="0"/>
                <a:ea typeface="+mj-ea"/>
                <a:cs typeface="+mj-cs"/>
              </a:rPr>
            </a:br>
            <a:r>
              <a:rPr kumimoji="0" lang="en-IN" sz="3600" b="1" i="0" u="none" strike="noStrike" kern="1200" cap="none" spc="0" normalizeH="0" baseline="0" noProof="0" dirty="0" smtClean="0">
                <a:ln>
                  <a:noFill/>
                </a:ln>
                <a:solidFill>
                  <a:schemeClr val="tx1"/>
                </a:solidFill>
                <a:effectLst/>
                <a:uLnTx/>
                <a:uFillTx/>
                <a:latin typeface="Berlin Sans FB" pitchFamily="34" charset="0"/>
                <a:ea typeface="+mj-ea"/>
                <a:cs typeface="+mj-cs"/>
              </a:rPr>
              <a:t/>
            </a:r>
            <a:br>
              <a:rPr kumimoji="0" lang="en-IN" sz="3600" b="1" i="0" u="none" strike="noStrike" kern="1200" cap="none" spc="0" normalizeH="0" baseline="0" noProof="0" dirty="0" smtClean="0">
                <a:ln>
                  <a:noFill/>
                </a:ln>
                <a:solidFill>
                  <a:schemeClr val="tx1"/>
                </a:solidFill>
                <a:effectLst/>
                <a:uLnTx/>
                <a:uFillTx/>
                <a:latin typeface="Berlin Sans FB" pitchFamily="34" charset="0"/>
                <a:ea typeface="+mj-ea"/>
                <a:cs typeface="+mj-cs"/>
              </a:rPr>
            </a:br>
            <a:r>
              <a:rPr kumimoji="0" lang="en-US" sz="3600" b="1" i="0" u="none" strike="noStrike" kern="1200" cap="none" spc="0" normalizeH="0" baseline="0" noProof="0" dirty="0" err="1" smtClean="0">
                <a:ln>
                  <a:noFill/>
                </a:ln>
                <a:solidFill>
                  <a:schemeClr val="tx1"/>
                </a:solidFill>
                <a:effectLst/>
                <a:uLnTx/>
                <a:uFillTx/>
                <a:latin typeface="Berlin Sans FB" pitchFamily="34" charset="0"/>
                <a:ea typeface="+mj-ea"/>
                <a:cs typeface="+mj-cs"/>
              </a:rPr>
              <a:t>Sensitising</a:t>
            </a:r>
            <a:r>
              <a:rPr kumimoji="0" lang="en-US" sz="3600" b="1" i="0" u="none" strike="noStrike" kern="1200" cap="none" spc="0" normalizeH="0" baseline="0" noProof="0" dirty="0" smtClean="0">
                <a:ln>
                  <a:noFill/>
                </a:ln>
                <a:solidFill>
                  <a:schemeClr val="tx1"/>
                </a:solidFill>
                <a:effectLst/>
                <a:uLnTx/>
                <a:uFillTx/>
                <a:latin typeface="Berlin Sans FB" pitchFamily="34" charset="0"/>
                <a:ea typeface="+mj-ea"/>
                <a:cs typeface="+mj-cs"/>
              </a:rPr>
              <a:t> Stakeholders</a:t>
            </a:r>
            <a:r>
              <a:rPr kumimoji="0" lang="en-IN" sz="3600" b="1" i="0" u="none" strike="noStrike" kern="1200" cap="none" spc="0" normalizeH="0" baseline="0" noProof="0" dirty="0" smtClean="0">
                <a:ln>
                  <a:noFill/>
                </a:ln>
                <a:solidFill>
                  <a:schemeClr val="tx1"/>
                </a:solidFill>
                <a:effectLst/>
                <a:uLnTx/>
                <a:uFillTx/>
                <a:latin typeface="Berlin Sans FB" pitchFamily="34" charset="0"/>
                <a:ea typeface="+mj-ea"/>
                <a:cs typeface="+mj-cs"/>
              </a:rPr>
              <a:t>: Consultations</a:t>
            </a:r>
            <a:r>
              <a:rPr kumimoji="0" lang="en-IN" sz="2400" b="1" i="0" u="none" strike="noStrike" kern="1200" cap="none" spc="0" normalizeH="0" baseline="0" noProof="0" dirty="0" smtClean="0">
                <a:ln>
                  <a:noFill/>
                </a:ln>
                <a:solidFill>
                  <a:schemeClr val="tx1"/>
                </a:solidFill>
                <a:effectLst/>
                <a:uLnTx/>
                <a:uFillTx/>
                <a:latin typeface="Berlin Sans FB" pitchFamily="34" charset="0"/>
                <a:ea typeface="+mj-ea"/>
                <a:cs typeface="+mj-cs"/>
              </a:rPr>
              <a:t/>
            </a:r>
            <a:br>
              <a:rPr kumimoji="0" lang="en-IN" sz="2400" b="1" i="0" u="none" strike="noStrike" kern="1200" cap="none" spc="0" normalizeH="0" baseline="0" noProof="0" dirty="0" smtClean="0">
                <a:ln>
                  <a:noFill/>
                </a:ln>
                <a:solidFill>
                  <a:schemeClr val="tx1"/>
                </a:solidFill>
                <a:effectLst/>
                <a:uLnTx/>
                <a:uFillTx/>
                <a:latin typeface="Berlin Sans FB" pitchFamily="34" charset="0"/>
                <a:ea typeface="+mj-ea"/>
                <a:cs typeface="+mj-cs"/>
              </a:rPr>
            </a:br>
            <a:r>
              <a:rPr kumimoji="0" lang="en-IN" sz="2400" b="1" i="0" u="none" strike="noStrike" kern="1200" cap="none" spc="0" normalizeH="0" baseline="0" noProof="0" dirty="0" smtClean="0">
                <a:ln>
                  <a:noFill/>
                </a:ln>
                <a:solidFill>
                  <a:schemeClr val="tx1"/>
                </a:solidFill>
                <a:effectLst/>
                <a:uLnTx/>
                <a:uFillTx/>
                <a:latin typeface="Berlin Sans FB" pitchFamily="34" charset="0"/>
                <a:ea typeface="+mj-ea"/>
                <a:cs typeface="+mj-cs"/>
              </a:rPr>
              <a:t/>
            </a:r>
            <a:br>
              <a:rPr kumimoji="0" lang="en-IN" sz="2400" b="1" i="0" u="none" strike="noStrike" kern="1200" cap="none" spc="0" normalizeH="0" baseline="0" noProof="0" dirty="0" smtClean="0">
                <a:ln>
                  <a:noFill/>
                </a:ln>
                <a:solidFill>
                  <a:schemeClr val="tx1"/>
                </a:solidFill>
                <a:effectLst/>
                <a:uLnTx/>
                <a:uFillTx/>
                <a:latin typeface="Berlin Sans FB" pitchFamily="34" charset="0"/>
                <a:ea typeface="+mj-ea"/>
                <a:cs typeface="+mj-cs"/>
              </a:rPr>
            </a:br>
            <a:r>
              <a:rPr kumimoji="0" lang="en-IN" sz="2400" b="1" i="0" u="none" strike="noStrike" kern="1200" cap="none" spc="0" normalizeH="0" baseline="0" noProof="0" dirty="0" smtClean="0">
                <a:ln>
                  <a:noFill/>
                </a:ln>
                <a:solidFill>
                  <a:schemeClr val="tx1"/>
                </a:solidFill>
                <a:effectLst/>
                <a:uLnTx/>
                <a:uFillTx/>
                <a:latin typeface="Berlin Sans FB" pitchFamily="34" charset="0"/>
                <a:ea typeface="+mj-ea"/>
                <a:cs typeface="+mj-cs"/>
              </a:rPr>
              <a:t/>
            </a:r>
            <a:br>
              <a:rPr kumimoji="0" lang="en-IN" sz="2400" b="1" i="0" u="none" strike="noStrike" kern="1200" cap="none" spc="0" normalizeH="0" baseline="0" noProof="0" dirty="0" smtClean="0">
                <a:ln>
                  <a:noFill/>
                </a:ln>
                <a:solidFill>
                  <a:schemeClr val="tx1"/>
                </a:solidFill>
                <a:effectLst/>
                <a:uLnTx/>
                <a:uFillTx/>
                <a:latin typeface="Berlin Sans FB" pitchFamily="34" charset="0"/>
                <a:ea typeface="+mj-ea"/>
                <a:cs typeface="+mj-cs"/>
              </a:rPr>
            </a:br>
            <a:r>
              <a:rPr kumimoji="0" lang="en-US" sz="2000" b="0" i="0" u="none" strike="noStrike" kern="1200" cap="none" spc="0" normalizeH="0" baseline="0" noProof="0" dirty="0" smtClean="0">
                <a:ln>
                  <a:noFill/>
                </a:ln>
                <a:solidFill>
                  <a:schemeClr val="tx1"/>
                </a:solidFill>
                <a:effectLst/>
                <a:uLnTx/>
                <a:uFillTx/>
                <a:latin typeface="Berlin Sans FB" pitchFamily="34" charset="0"/>
                <a:ea typeface="+mj-ea"/>
                <a:cs typeface="+mj-cs"/>
              </a:rPr>
              <a:t/>
            </a:r>
            <a:br>
              <a:rPr kumimoji="0" lang="en-US" sz="2000" b="0" i="0" u="none" strike="noStrike" kern="1200" cap="none" spc="0" normalizeH="0" baseline="0" noProof="0" dirty="0" smtClean="0">
                <a:ln>
                  <a:noFill/>
                </a:ln>
                <a:solidFill>
                  <a:schemeClr val="tx1"/>
                </a:solidFill>
                <a:effectLst/>
                <a:uLnTx/>
                <a:uFillTx/>
                <a:latin typeface="Berlin Sans FB" pitchFamily="34" charset="0"/>
                <a:ea typeface="+mj-ea"/>
                <a:cs typeface="+mj-cs"/>
              </a:rPr>
            </a:br>
            <a:endParaRPr kumimoji="0" lang="en-IN" sz="2400" b="0" i="0" u="none" strike="noStrike" kern="1200" cap="none" spc="0" normalizeH="0" baseline="0" noProof="0" dirty="0">
              <a:ln>
                <a:noFill/>
              </a:ln>
              <a:solidFill>
                <a:schemeClr val="tx1"/>
              </a:solidFill>
              <a:effectLst/>
              <a:uLnTx/>
              <a:uFillTx/>
              <a:latin typeface="Berlin Sans FB" pitchFamily="34" charset="0"/>
              <a:ea typeface="+mj-ea"/>
              <a:cs typeface="+mj-cs"/>
            </a:endParaRPr>
          </a:p>
        </p:txBody>
      </p:sp>
      <p:pic>
        <p:nvPicPr>
          <p:cNvPr id="86022" name="Picture 3" descr="C:\Users\PRO\Desktop\PHOTOS for 2016-17\Follow up meeting on the proposed legislation for children with intellectual challenges\IMG_3247.JPG"/>
          <p:cNvPicPr>
            <a:picLocks noChangeAspect="1" noChangeArrowheads="1"/>
          </p:cNvPicPr>
          <p:nvPr/>
        </p:nvPicPr>
        <p:blipFill>
          <a:blip r:embed="rId4" cstate="print"/>
          <a:srcRect/>
          <a:stretch>
            <a:fillRect/>
          </a:stretch>
        </p:blipFill>
        <p:spPr bwMode="auto">
          <a:xfrm>
            <a:off x="0" y="1295400"/>
            <a:ext cx="4267200" cy="2724150"/>
          </a:xfrm>
          <a:prstGeom prst="rect">
            <a:avLst/>
          </a:prstGeom>
          <a:noFill/>
          <a:ln w="9525">
            <a:noFill/>
            <a:miter lim="800000"/>
            <a:headEnd/>
            <a:tailEnd/>
          </a:ln>
        </p:spPr>
      </p:pic>
      <p:pic>
        <p:nvPicPr>
          <p:cNvPr id="86023" name="Picture 30"/>
          <p:cNvPicPr>
            <a:picLocks noChangeAspect="1" noChangeArrowheads="1"/>
          </p:cNvPicPr>
          <p:nvPr/>
        </p:nvPicPr>
        <p:blipFill>
          <a:blip r:embed="rId5"/>
          <a:srcRect l="15947" t="7091" r="15947" b="13129"/>
          <a:stretch>
            <a:fillRect/>
          </a:stretch>
        </p:blipFill>
        <p:spPr bwMode="auto">
          <a:xfrm>
            <a:off x="4267200" y="1295400"/>
            <a:ext cx="4648200" cy="27209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4" name="Picture 4" descr="C:\Users\user\Desktop\ALL\Mental health\EDITED\IMG_20170927_104430.jpg"/>
          <p:cNvPicPr>
            <a:picLocks noGrp="1" noChangeAspect="1" noChangeArrowheads="1"/>
          </p:cNvPicPr>
          <p:nvPr>
            <p:ph idx="1"/>
          </p:nvPr>
        </p:nvPicPr>
        <p:blipFill>
          <a:blip r:embed="rId2" cstate="print"/>
          <a:srcRect/>
          <a:stretch>
            <a:fillRect/>
          </a:stretch>
        </p:blipFill>
        <p:spPr bwMode="auto">
          <a:xfrm>
            <a:off x="0" y="4038600"/>
            <a:ext cx="4419600" cy="2819400"/>
          </a:xfrm>
          <a:prstGeom prst="rect">
            <a:avLst/>
          </a:prstGeom>
          <a:noFill/>
        </p:spPr>
      </p:pic>
      <p:pic>
        <p:nvPicPr>
          <p:cNvPr id="87045" name="Picture 5" descr="D:\01\DSC_2934.JPG"/>
          <p:cNvPicPr>
            <a:picLocks noChangeAspect="1" noChangeArrowheads="1"/>
          </p:cNvPicPr>
          <p:nvPr/>
        </p:nvPicPr>
        <p:blipFill>
          <a:blip r:embed="rId3" cstate="print"/>
          <a:srcRect/>
          <a:stretch>
            <a:fillRect/>
          </a:stretch>
        </p:blipFill>
        <p:spPr bwMode="auto">
          <a:xfrm>
            <a:off x="0" y="1066801"/>
            <a:ext cx="4419600" cy="2970550"/>
          </a:xfrm>
          <a:prstGeom prst="rect">
            <a:avLst/>
          </a:prstGeom>
          <a:noFill/>
        </p:spPr>
      </p:pic>
      <p:sp>
        <p:nvSpPr>
          <p:cNvPr id="8" name="Title 1"/>
          <p:cNvSpPr txBox="1">
            <a:spLocks/>
          </p:cNvSpPr>
          <p:nvPr/>
        </p:nvSpPr>
        <p:spPr>
          <a:xfrm>
            <a:off x="533400" y="76200"/>
            <a:ext cx="8229600"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IN" sz="3600" b="1" i="0" u="none" strike="noStrike" kern="1200" cap="none" spc="0" normalizeH="0" baseline="0" noProof="0" dirty="0" smtClean="0">
                <a:ln>
                  <a:noFill/>
                </a:ln>
                <a:solidFill>
                  <a:schemeClr val="tx1"/>
                </a:solidFill>
                <a:effectLst/>
                <a:uLnTx/>
                <a:uFillTx/>
                <a:latin typeface="Berlin Sans FB" pitchFamily="34" charset="0"/>
                <a:ea typeface="+mj-ea"/>
                <a:cs typeface="+mj-cs"/>
              </a:rPr>
              <a:t/>
            </a:r>
            <a:br>
              <a:rPr kumimoji="0" lang="en-IN" sz="3600" b="1" i="0" u="none" strike="noStrike" kern="1200" cap="none" spc="0" normalizeH="0" baseline="0" noProof="0" dirty="0" smtClean="0">
                <a:ln>
                  <a:noFill/>
                </a:ln>
                <a:solidFill>
                  <a:schemeClr val="tx1"/>
                </a:solidFill>
                <a:effectLst/>
                <a:uLnTx/>
                <a:uFillTx/>
                <a:latin typeface="Berlin Sans FB" pitchFamily="34" charset="0"/>
                <a:ea typeface="+mj-ea"/>
                <a:cs typeface="+mj-cs"/>
              </a:rPr>
            </a:br>
            <a:r>
              <a:rPr kumimoji="0" lang="en-IN" sz="3600" b="1" i="0" u="none" strike="noStrike" kern="1200" cap="none" spc="0" normalizeH="0" baseline="0" noProof="0" dirty="0" smtClean="0">
                <a:ln>
                  <a:noFill/>
                </a:ln>
                <a:solidFill>
                  <a:schemeClr val="tx1"/>
                </a:solidFill>
                <a:effectLst/>
                <a:uLnTx/>
                <a:uFillTx/>
                <a:latin typeface="Berlin Sans FB" pitchFamily="34" charset="0"/>
                <a:ea typeface="+mj-ea"/>
                <a:cs typeface="+mj-cs"/>
              </a:rPr>
              <a:t/>
            </a:r>
            <a:br>
              <a:rPr kumimoji="0" lang="en-IN" sz="3600" b="1" i="0" u="none" strike="noStrike" kern="1200" cap="none" spc="0" normalizeH="0" baseline="0" noProof="0" dirty="0" smtClean="0">
                <a:ln>
                  <a:noFill/>
                </a:ln>
                <a:solidFill>
                  <a:schemeClr val="tx1"/>
                </a:solidFill>
                <a:effectLst/>
                <a:uLnTx/>
                <a:uFillTx/>
                <a:latin typeface="Berlin Sans FB" pitchFamily="34" charset="0"/>
                <a:ea typeface="+mj-ea"/>
                <a:cs typeface="+mj-cs"/>
              </a:rPr>
            </a:br>
            <a:r>
              <a:rPr kumimoji="0" lang="en-US" sz="3600" b="1" i="0" u="none" strike="noStrike" kern="1200" cap="none" spc="0" normalizeH="0" baseline="0" noProof="0" dirty="0" err="1" smtClean="0">
                <a:ln>
                  <a:noFill/>
                </a:ln>
                <a:solidFill>
                  <a:schemeClr val="tx1"/>
                </a:solidFill>
                <a:effectLst/>
                <a:uLnTx/>
                <a:uFillTx/>
                <a:latin typeface="Berlin Sans FB" pitchFamily="34" charset="0"/>
                <a:ea typeface="+mj-ea"/>
                <a:cs typeface="+mj-cs"/>
              </a:rPr>
              <a:t>Sensitising</a:t>
            </a:r>
            <a:r>
              <a:rPr kumimoji="0" lang="en-US" sz="3600" b="1" i="0" u="none" strike="noStrike" kern="1200" cap="none" spc="0" normalizeH="0" baseline="0" noProof="0" dirty="0" smtClean="0">
                <a:ln>
                  <a:noFill/>
                </a:ln>
                <a:solidFill>
                  <a:schemeClr val="tx1"/>
                </a:solidFill>
                <a:effectLst/>
                <a:uLnTx/>
                <a:uFillTx/>
                <a:latin typeface="Berlin Sans FB" pitchFamily="34" charset="0"/>
                <a:ea typeface="+mj-ea"/>
                <a:cs typeface="+mj-cs"/>
              </a:rPr>
              <a:t> Stakeholders</a:t>
            </a:r>
            <a:r>
              <a:rPr kumimoji="0" lang="en-IN" sz="3600" b="1" i="0" u="none" strike="noStrike" kern="1200" cap="none" spc="0" normalizeH="0" baseline="0" noProof="0" dirty="0" smtClean="0">
                <a:ln>
                  <a:noFill/>
                </a:ln>
                <a:solidFill>
                  <a:schemeClr val="tx1"/>
                </a:solidFill>
                <a:effectLst/>
                <a:uLnTx/>
                <a:uFillTx/>
                <a:latin typeface="Berlin Sans FB" pitchFamily="34" charset="0"/>
                <a:ea typeface="+mj-ea"/>
                <a:cs typeface="+mj-cs"/>
              </a:rPr>
              <a:t>: Consultations</a:t>
            </a:r>
            <a:r>
              <a:rPr kumimoji="0" lang="en-IN" sz="2400" b="1" i="0" u="none" strike="noStrike" kern="1200" cap="none" spc="0" normalizeH="0" baseline="0" noProof="0" dirty="0" smtClean="0">
                <a:ln>
                  <a:noFill/>
                </a:ln>
                <a:solidFill>
                  <a:schemeClr val="tx1"/>
                </a:solidFill>
                <a:effectLst/>
                <a:uLnTx/>
                <a:uFillTx/>
                <a:latin typeface="Berlin Sans FB" pitchFamily="34" charset="0"/>
                <a:ea typeface="+mj-ea"/>
                <a:cs typeface="+mj-cs"/>
              </a:rPr>
              <a:t/>
            </a:r>
            <a:br>
              <a:rPr kumimoji="0" lang="en-IN" sz="2400" b="1" i="0" u="none" strike="noStrike" kern="1200" cap="none" spc="0" normalizeH="0" baseline="0" noProof="0" dirty="0" smtClean="0">
                <a:ln>
                  <a:noFill/>
                </a:ln>
                <a:solidFill>
                  <a:schemeClr val="tx1"/>
                </a:solidFill>
                <a:effectLst/>
                <a:uLnTx/>
                <a:uFillTx/>
                <a:latin typeface="Berlin Sans FB" pitchFamily="34" charset="0"/>
                <a:ea typeface="+mj-ea"/>
                <a:cs typeface="+mj-cs"/>
              </a:rPr>
            </a:br>
            <a:r>
              <a:rPr kumimoji="0" lang="en-IN" sz="2400" b="1" i="0" u="none" strike="noStrike" kern="1200" cap="none" spc="0" normalizeH="0" baseline="0" noProof="0" dirty="0" smtClean="0">
                <a:ln>
                  <a:noFill/>
                </a:ln>
                <a:solidFill>
                  <a:schemeClr val="tx1"/>
                </a:solidFill>
                <a:effectLst/>
                <a:uLnTx/>
                <a:uFillTx/>
                <a:latin typeface="Berlin Sans FB" pitchFamily="34" charset="0"/>
                <a:ea typeface="+mj-ea"/>
                <a:cs typeface="+mj-cs"/>
              </a:rPr>
              <a:t/>
            </a:r>
            <a:br>
              <a:rPr kumimoji="0" lang="en-IN" sz="2400" b="1" i="0" u="none" strike="noStrike" kern="1200" cap="none" spc="0" normalizeH="0" baseline="0" noProof="0" dirty="0" smtClean="0">
                <a:ln>
                  <a:noFill/>
                </a:ln>
                <a:solidFill>
                  <a:schemeClr val="tx1"/>
                </a:solidFill>
                <a:effectLst/>
                <a:uLnTx/>
                <a:uFillTx/>
                <a:latin typeface="Berlin Sans FB" pitchFamily="34" charset="0"/>
                <a:ea typeface="+mj-ea"/>
                <a:cs typeface="+mj-cs"/>
              </a:rPr>
            </a:br>
            <a:r>
              <a:rPr kumimoji="0" lang="en-IN" sz="2400" b="1" i="0" u="none" strike="noStrike" kern="1200" cap="none" spc="0" normalizeH="0" baseline="0" noProof="0" dirty="0" smtClean="0">
                <a:ln>
                  <a:noFill/>
                </a:ln>
                <a:solidFill>
                  <a:schemeClr val="tx1"/>
                </a:solidFill>
                <a:effectLst/>
                <a:uLnTx/>
                <a:uFillTx/>
                <a:latin typeface="Berlin Sans FB" pitchFamily="34" charset="0"/>
                <a:ea typeface="+mj-ea"/>
                <a:cs typeface="+mj-cs"/>
              </a:rPr>
              <a:t/>
            </a:r>
            <a:br>
              <a:rPr kumimoji="0" lang="en-IN" sz="2400" b="1" i="0" u="none" strike="noStrike" kern="1200" cap="none" spc="0" normalizeH="0" baseline="0" noProof="0" dirty="0" smtClean="0">
                <a:ln>
                  <a:noFill/>
                </a:ln>
                <a:solidFill>
                  <a:schemeClr val="tx1"/>
                </a:solidFill>
                <a:effectLst/>
                <a:uLnTx/>
                <a:uFillTx/>
                <a:latin typeface="Berlin Sans FB" pitchFamily="34" charset="0"/>
                <a:ea typeface="+mj-ea"/>
                <a:cs typeface="+mj-cs"/>
              </a:rPr>
            </a:br>
            <a:r>
              <a:rPr kumimoji="0" lang="en-US" sz="2000" b="0" i="0" u="none" strike="noStrike" kern="1200" cap="none" spc="0" normalizeH="0" baseline="0" noProof="0" dirty="0" smtClean="0">
                <a:ln>
                  <a:noFill/>
                </a:ln>
                <a:solidFill>
                  <a:schemeClr val="tx1"/>
                </a:solidFill>
                <a:effectLst/>
                <a:uLnTx/>
                <a:uFillTx/>
                <a:latin typeface="Berlin Sans FB" pitchFamily="34" charset="0"/>
                <a:ea typeface="+mj-ea"/>
                <a:cs typeface="+mj-cs"/>
              </a:rPr>
              <a:t/>
            </a:r>
            <a:br>
              <a:rPr kumimoji="0" lang="en-US" sz="2000" b="0" i="0" u="none" strike="noStrike" kern="1200" cap="none" spc="0" normalizeH="0" baseline="0" noProof="0" dirty="0" smtClean="0">
                <a:ln>
                  <a:noFill/>
                </a:ln>
                <a:solidFill>
                  <a:schemeClr val="tx1"/>
                </a:solidFill>
                <a:effectLst/>
                <a:uLnTx/>
                <a:uFillTx/>
                <a:latin typeface="Berlin Sans FB" pitchFamily="34" charset="0"/>
                <a:ea typeface="+mj-ea"/>
                <a:cs typeface="+mj-cs"/>
              </a:rPr>
            </a:br>
            <a:endParaRPr kumimoji="0" lang="en-IN" sz="2400" b="0" i="0" u="none" strike="noStrike" kern="1200" cap="none" spc="0" normalizeH="0" baseline="0" noProof="0" dirty="0">
              <a:ln>
                <a:noFill/>
              </a:ln>
              <a:solidFill>
                <a:schemeClr val="tx1"/>
              </a:solidFill>
              <a:effectLst/>
              <a:uLnTx/>
              <a:uFillTx/>
              <a:latin typeface="Berlin Sans FB" pitchFamily="34" charset="0"/>
              <a:ea typeface="+mj-ea"/>
              <a:cs typeface="+mj-cs"/>
            </a:endParaRPr>
          </a:p>
        </p:txBody>
      </p:sp>
      <p:pic>
        <p:nvPicPr>
          <p:cNvPr id="87047" name="Picture 7" descr="C:\Users\user\Desktop\ALL\April 2018 ALLfiles\Pictures for Round table Meet\ALL\dsc_0026.jpg"/>
          <p:cNvPicPr>
            <a:picLocks noChangeAspect="1" noChangeArrowheads="1"/>
          </p:cNvPicPr>
          <p:nvPr/>
        </p:nvPicPr>
        <p:blipFill>
          <a:blip r:embed="rId4"/>
          <a:srcRect/>
          <a:stretch>
            <a:fillRect/>
          </a:stretch>
        </p:blipFill>
        <p:spPr bwMode="auto">
          <a:xfrm>
            <a:off x="4419601" y="4038600"/>
            <a:ext cx="4724400" cy="2819400"/>
          </a:xfrm>
          <a:prstGeom prst="rect">
            <a:avLst/>
          </a:prstGeom>
          <a:noFill/>
        </p:spPr>
      </p:pic>
      <p:pic>
        <p:nvPicPr>
          <p:cNvPr id="87049" name="Picture 9" descr="Image may contain: 3 people, people sitting"/>
          <p:cNvPicPr>
            <a:picLocks noChangeAspect="1" noChangeArrowheads="1"/>
          </p:cNvPicPr>
          <p:nvPr/>
        </p:nvPicPr>
        <p:blipFill>
          <a:blip r:embed="rId5"/>
          <a:srcRect/>
          <a:stretch>
            <a:fillRect/>
          </a:stretch>
        </p:blipFill>
        <p:spPr bwMode="auto">
          <a:xfrm>
            <a:off x="4419600" y="1066800"/>
            <a:ext cx="4724400" cy="3032125"/>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5" name="Picture 5" descr="https://scontent-sit4-1.xx.fbcdn.net/v/t1.0-9/29243876_2016936818570877_3634948718888750899_n.jpg?_nc_cat=0&amp;_nc_eui2=v1%3AAeEuM4YU9d9sm_uz4qB82OJvwHNR27Kk_DMZIsHnzZZ5FHl7Oi_K-8MlPwmxMvch9ozgxc5vVan415tcp1XF2cPbGkJtn1Nk51ek7LdkjTGzdQ&amp;oh=9e1d48d9b72df92504c11e6853a42eaa&amp;oe=5B518C0C"/>
          <p:cNvPicPr>
            <a:picLocks noChangeAspect="1" noChangeArrowheads="1"/>
          </p:cNvPicPr>
          <p:nvPr/>
        </p:nvPicPr>
        <p:blipFill>
          <a:blip r:embed="rId2"/>
          <a:srcRect/>
          <a:stretch>
            <a:fillRect/>
          </a:stretch>
        </p:blipFill>
        <p:spPr bwMode="auto">
          <a:xfrm>
            <a:off x="152400" y="1143000"/>
            <a:ext cx="7696200" cy="4545568"/>
          </a:xfrm>
          <a:prstGeom prst="rect">
            <a:avLst/>
          </a:prstGeom>
          <a:noFill/>
        </p:spPr>
      </p:pic>
      <p:sp>
        <p:nvSpPr>
          <p:cNvPr id="2" name="Title 1"/>
          <p:cNvSpPr>
            <a:spLocks noGrp="1"/>
          </p:cNvSpPr>
          <p:nvPr>
            <p:ph type="title"/>
          </p:nvPr>
        </p:nvSpPr>
        <p:spPr>
          <a:xfrm>
            <a:off x="5562600" y="4114800"/>
            <a:ext cx="3581400" cy="1447800"/>
          </a:xfrm>
          <a:solidFill>
            <a:srgbClr val="FF0000"/>
          </a:solidFill>
        </p:spPr>
        <p:txBody>
          <a:bodyPr>
            <a:noAutofit/>
          </a:bodyPr>
          <a:lstStyle/>
          <a:p>
            <a:pPr algn="l"/>
            <a:r>
              <a:rPr lang="en-IN" sz="1600" b="1" i="1" dirty="0" smtClean="0">
                <a:solidFill>
                  <a:schemeClr val="bg1"/>
                </a:solidFill>
                <a:latin typeface="Cambria" pitchFamily="18" charset="0"/>
              </a:rPr>
              <a:t>Seminar for Media on the POCSO Act  jointly organised by the Information and Public Relations Department, Kozhikode Press Club, and Kerala State Commission for Protection of Child Rights.</a:t>
            </a:r>
            <a:endParaRPr lang="en-IN" sz="1600" b="1" i="1" dirty="0">
              <a:solidFill>
                <a:schemeClr val="bg1"/>
              </a:solidFill>
              <a:latin typeface="Cambria" pitchFamily="18" charset="0"/>
            </a:endParaRPr>
          </a:p>
        </p:txBody>
      </p:sp>
      <p:sp>
        <p:nvSpPr>
          <p:cNvPr id="7" name="Title 1"/>
          <p:cNvSpPr txBox="1">
            <a:spLocks/>
          </p:cNvSpPr>
          <p:nvPr/>
        </p:nvSpPr>
        <p:spPr>
          <a:xfrm>
            <a:off x="457200" y="274638"/>
            <a:ext cx="8229600"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NZ" sz="3200" b="1" i="0" u="none" strike="noStrike" kern="1200" cap="none" spc="0" normalizeH="0" baseline="0" noProof="0" dirty="0" smtClean="0">
                <a:ln>
                  <a:noFill/>
                </a:ln>
                <a:solidFill>
                  <a:schemeClr val="tx1"/>
                </a:solidFill>
                <a:effectLst/>
                <a:uLnTx/>
                <a:uFillTx/>
                <a:latin typeface="Berlin Sans FB" pitchFamily="34" charset="0"/>
                <a:ea typeface="+mj-ea"/>
                <a:cs typeface="+mj-cs"/>
              </a:rPr>
              <a:t>Sensitising Media on POCSO </a:t>
            </a:r>
            <a:endParaRPr kumimoji="0" lang="en-IN" sz="3200" b="0" i="0" u="none" strike="noStrike" kern="1200" cap="none" spc="0" normalizeH="0" baseline="0" noProof="0" dirty="0">
              <a:ln>
                <a:noFill/>
              </a:ln>
              <a:solidFill>
                <a:schemeClr val="tx1"/>
              </a:solidFill>
              <a:effectLst/>
              <a:uLnTx/>
              <a:uFillTx/>
              <a:latin typeface="Berlin Sans FB" pitchFamily="34" charset="0"/>
              <a:ea typeface="+mj-ea"/>
              <a:cs typeface="+mj-cs"/>
            </a:endParaRPr>
          </a:p>
        </p:txBody>
      </p:sp>
      <p:pic>
        <p:nvPicPr>
          <p:cNvPr id="8" name="Picture 1"/>
          <p:cNvPicPr>
            <a:picLocks noChangeAspect="1" noChangeArrowheads="1"/>
          </p:cNvPicPr>
          <p:nvPr/>
        </p:nvPicPr>
        <p:blipFill>
          <a:blip r:embed="rId3"/>
          <a:srcRect/>
          <a:stretch>
            <a:fillRect/>
          </a:stretch>
        </p:blipFill>
        <p:spPr bwMode="auto">
          <a:xfrm>
            <a:off x="1" y="5588305"/>
            <a:ext cx="9143999" cy="1422095"/>
          </a:xfrm>
          <a:prstGeom prst="rect">
            <a:avLst/>
          </a:prstGeom>
          <a:noFill/>
          <a:ln w="9525">
            <a:noFill/>
            <a:miter lim="800000"/>
            <a:headEnd/>
            <a:tailEnd/>
          </a:ln>
          <a:effectLst/>
        </p:spPr>
      </p:pic>
      <p:sp>
        <p:nvSpPr>
          <p:cNvPr id="9" name="Rectangle 8"/>
          <p:cNvSpPr/>
          <p:nvPr/>
        </p:nvSpPr>
        <p:spPr>
          <a:xfrm>
            <a:off x="4953000" y="5590401"/>
            <a:ext cx="3505200" cy="27699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spcBef>
                <a:spcPct val="0"/>
              </a:spcBef>
              <a:defRPr/>
            </a:pPr>
            <a:r>
              <a:rPr lang="en-NZ" sz="1200" b="1" dirty="0" smtClean="0">
                <a:solidFill>
                  <a:srgbClr val="00B0F0"/>
                </a:solidFill>
                <a:latin typeface="Lucida Calligraphy" pitchFamily="66" charset="0"/>
              </a:rPr>
              <a:t>Towards Child Friendly Kerala</a:t>
            </a:r>
            <a:endParaRPr lang="en-IN" sz="1200" dirty="0">
              <a:solidFill>
                <a:srgbClr val="00B0F0"/>
              </a:solidFill>
              <a:latin typeface="Lucida Calligraphy" pitchFamily="66"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IN" sz="4000" b="1" dirty="0" smtClean="0">
                <a:latin typeface="Berlin Sans FB" pitchFamily="34" charset="0"/>
              </a:rPr>
              <a:t/>
            </a:r>
            <a:br>
              <a:rPr lang="en-IN" sz="4000" b="1" dirty="0" smtClean="0">
                <a:latin typeface="Berlin Sans FB" pitchFamily="34" charset="0"/>
              </a:rPr>
            </a:br>
            <a:r>
              <a:rPr lang="en-IN" sz="4000" b="1" dirty="0" smtClean="0">
                <a:latin typeface="Berlin Sans FB" pitchFamily="34" charset="0"/>
              </a:rPr>
              <a:t/>
            </a:r>
            <a:br>
              <a:rPr lang="en-IN" sz="4000" b="1" dirty="0" smtClean="0">
                <a:latin typeface="Berlin Sans FB" pitchFamily="34" charset="0"/>
              </a:rPr>
            </a:br>
            <a:r>
              <a:rPr lang="en-IN" sz="4000" b="1" dirty="0" smtClean="0">
                <a:latin typeface="Berlin Sans FB" pitchFamily="34" charset="0"/>
              </a:rPr>
              <a:t/>
            </a:r>
            <a:br>
              <a:rPr lang="en-IN" sz="4000" b="1" dirty="0" smtClean="0">
                <a:latin typeface="Berlin Sans FB" pitchFamily="34" charset="0"/>
              </a:rPr>
            </a:br>
            <a:r>
              <a:rPr lang="en-IN" sz="4000" b="1" dirty="0" smtClean="0">
                <a:latin typeface="Berlin Sans FB" pitchFamily="34" charset="0"/>
              </a:rPr>
              <a:t/>
            </a:r>
            <a:br>
              <a:rPr lang="en-IN" sz="4000" b="1" dirty="0" smtClean="0">
                <a:latin typeface="Berlin Sans FB" pitchFamily="34" charset="0"/>
              </a:rPr>
            </a:br>
            <a:r>
              <a:rPr lang="en-IN" sz="4000" b="1" dirty="0" smtClean="0">
                <a:latin typeface="Berlin Sans FB" pitchFamily="34" charset="0"/>
              </a:rPr>
              <a:t/>
            </a:r>
            <a:br>
              <a:rPr lang="en-IN" sz="4000" b="1" dirty="0" smtClean="0">
                <a:latin typeface="Berlin Sans FB" pitchFamily="34" charset="0"/>
              </a:rPr>
            </a:br>
            <a:r>
              <a:rPr lang="en-US" sz="4000" b="1" dirty="0" err="1" smtClean="0">
                <a:latin typeface="Berlin Sans FB" pitchFamily="34" charset="0"/>
              </a:rPr>
              <a:t>Sensitising</a:t>
            </a:r>
            <a:r>
              <a:rPr lang="en-US" sz="4000" b="1" dirty="0" smtClean="0">
                <a:latin typeface="Berlin Sans FB" pitchFamily="34" charset="0"/>
              </a:rPr>
              <a:t> Stakeholders</a:t>
            </a:r>
            <a:r>
              <a:rPr lang="en-IN" sz="4000" b="1" dirty="0" smtClean="0">
                <a:latin typeface="Berlin Sans FB" pitchFamily="34" charset="0"/>
              </a:rPr>
              <a:t>:</a:t>
            </a:r>
            <a:br>
              <a:rPr lang="en-IN" sz="4000" b="1" dirty="0" smtClean="0">
                <a:latin typeface="Berlin Sans FB" pitchFamily="34" charset="0"/>
              </a:rPr>
            </a:br>
            <a:r>
              <a:rPr lang="en-IN" sz="4000" b="1" dirty="0" smtClean="0">
                <a:latin typeface="Berlin Sans FB" pitchFamily="34" charset="0"/>
              </a:rPr>
              <a:t> </a:t>
            </a:r>
            <a:r>
              <a:rPr lang="en-US" sz="4000" b="1" dirty="0" err="1" smtClean="0">
                <a:latin typeface="Berlin Sans FB" pitchFamily="34" charset="0"/>
              </a:rPr>
              <a:t>Counsellor’s</a:t>
            </a:r>
            <a:r>
              <a:rPr lang="en-US" sz="4000" b="1" dirty="0" smtClean="0">
                <a:latin typeface="Berlin Sans FB" pitchFamily="34" charset="0"/>
              </a:rPr>
              <a:t> Meet </a:t>
            </a:r>
            <a:r>
              <a:rPr lang="en-IN" sz="4000" b="1" dirty="0" smtClean="0">
                <a:latin typeface="Berlin Sans FB" pitchFamily="34" charset="0"/>
              </a:rPr>
              <a:t/>
            </a:r>
            <a:br>
              <a:rPr lang="en-IN" sz="4000" b="1" dirty="0" smtClean="0">
                <a:latin typeface="Berlin Sans FB" pitchFamily="34" charset="0"/>
              </a:rPr>
            </a:br>
            <a:r>
              <a:rPr lang="en-IN" sz="4000" b="1" dirty="0" smtClean="0">
                <a:latin typeface="Berlin Sans FB" pitchFamily="34" charset="0"/>
              </a:rPr>
              <a:t/>
            </a:r>
            <a:br>
              <a:rPr lang="en-IN" sz="4000" b="1" dirty="0" smtClean="0">
                <a:latin typeface="Berlin Sans FB" pitchFamily="34" charset="0"/>
              </a:rPr>
            </a:br>
            <a:r>
              <a:rPr lang="en-IN" sz="3200" b="1" dirty="0" smtClean="0">
                <a:latin typeface="Berlin Sans FB" pitchFamily="34" charset="0"/>
              </a:rPr>
              <a:t/>
            </a:r>
            <a:br>
              <a:rPr lang="en-IN" sz="3200" b="1" dirty="0" smtClean="0">
                <a:latin typeface="Berlin Sans FB" pitchFamily="34" charset="0"/>
              </a:rPr>
            </a:br>
            <a:r>
              <a:rPr lang="en-US" sz="2800" dirty="0" smtClean="0">
                <a:latin typeface="Berlin Sans FB" pitchFamily="34" charset="0"/>
              </a:rPr>
              <a:t/>
            </a:r>
            <a:br>
              <a:rPr lang="en-US" sz="2800" dirty="0" smtClean="0">
                <a:latin typeface="Berlin Sans FB" pitchFamily="34" charset="0"/>
              </a:rPr>
            </a:br>
            <a:r>
              <a:rPr lang="en-IN" sz="3200" dirty="0" smtClean="0">
                <a:latin typeface="Berlin Sans FB" pitchFamily="34" charset="0"/>
              </a:rPr>
              <a:t/>
            </a:r>
            <a:br>
              <a:rPr lang="en-IN" sz="3200" dirty="0" smtClean="0">
                <a:latin typeface="Berlin Sans FB" pitchFamily="34" charset="0"/>
              </a:rPr>
            </a:br>
            <a:r>
              <a:rPr lang="en-IN" dirty="0" smtClean="0"/>
              <a:t/>
            </a:r>
            <a:br>
              <a:rPr lang="en-IN" dirty="0" smtClean="0"/>
            </a:br>
            <a:endParaRPr lang="en-IN" dirty="0"/>
          </a:p>
        </p:txBody>
      </p:sp>
      <p:pic>
        <p:nvPicPr>
          <p:cNvPr id="96259" name="Picture 110" descr="Image may contain: 2 people, drink and indoor"/>
          <p:cNvPicPr>
            <a:picLocks noChangeAspect="1" noChangeArrowheads="1"/>
          </p:cNvPicPr>
          <p:nvPr/>
        </p:nvPicPr>
        <p:blipFill>
          <a:blip r:embed="rId2"/>
          <a:srcRect/>
          <a:stretch>
            <a:fillRect/>
          </a:stretch>
        </p:blipFill>
        <p:spPr bwMode="auto">
          <a:xfrm>
            <a:off x="2819400" y="1295400"/>
            <a:ext cx="3429000" cy="2667000"/>
          </a:xfrm>
          <a:prstGeom prst="rect">
            <a:avLst/>
          </a:prstGeom>
          <a:noFill/>
        </p:spPr>
      </p:pic>
      <p:pic>
        <p:nvPicPr>
          <p:cNvPr id="96258" name="Picture 113" descr="Image may contain: 14 people, people sitting, table and indoor"/>
          <p:cNvPicPr>
            <a:picLocks noChangeAspect="1" noChangeArrowheads="1"/>
          </p:cNvPicPr>
          <p:nvPr/>
        </p:nvPicPr>
        <p:blipFill>
          <a:blip r:embed="rId3"/>
          <a:srcRect/>
          <a:stretch>
            <a:fillRect/>
          </a:stretch>
        </p:blipFill>
        <p:spPr bwMode="auto">
          <a:xfrm>
            <a:off x="0" y="1295400"/>
            <a:ext cx="2971800" cy="2682240"/>
          </a:xfrm>
          <a:prstGeom prst="rect">
            <a:avLst/>
          </a:prstGeom>
          <a:noFill/>
        </p:spPr>
      </p:pic>
      <p:pic>
        <p:nvPicPr>
          <p:cNvPr id="96257" name="Picture 107" descr="Image may contain: 8 people, people smiling, people sitting, table and indoor"/>
          <p:cNvPicPr>
            <a:picLocks noChangeAspect="1" noChangeArrowheads="1"/>
          </p:cNvPicPr>
          <p:nvPr/>
        </p:nvPicPr>
        <p:blipFill>
          <a:blip r:embed="rId4"/>
          <a:srcRect/>
          <a:stretch>
            <a:fillRect/>
          </a:stretch>
        </p:blipFill>
        <p:spPr bwMode="auto">
          <a:xfrm>
            <a:off x="6248400" y="1295400"/>
            <a:ext cx="2895600" cy="2667000"/>
          </a:xfrm>
          <a:prstGeom prst="rect">
            <a:avLst/>
          </a:prstGeom>
          <a:noFill/>
        </p:spPr>
      </p:pic>
      <p:sp>
        <p:nvSpPr>
          <p:cNvPr id="9626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IN"/>
          </a:p>
        </p:txBody>
      </p:sp>
      <p:sp>
        <p:nvSpPr>
          <p:cNvPr id="96261" name="Rectangle 5"/>
          <p:cNvSpPr>
            <a:spLocks noChangeArrowheads="1"/>
          </p:cNvSpPr>
          <p:nvPr/>
        </p:nvSpPr>
        <p:spPr bwMode="auto">
          <a:xfrm>
            <a:off x="0" y="3581400"/>
            <a:ext cx="8991600" cy="523220"/>
          </a:xfrm>
          <a:prstGeom prst="rect">
            <a:avLst/>
          </a:prstGeom>
          <a:solidFill>
            <a:srgbClr val="FF000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err="1" smtClean="0">
                <a:ln>
                  <a:noFill/>
                </a:ln>
                <a:solidFill>
                  <a:schemeClr val="bg1"/>
                </a:solidFill>
                <a:effectLst/>
                <a:latin typeface="Cambria" pitchFamily="18" charset="0"/>
                <a:ea typeface="Times New Roman" pitchFamily="18" charset="0"/>
                <a:cs typeface="Calibri" pitchFamily="34" charset="0"/>
              </a:rPr>
              <a:t>Organised</a:t>
            </a:r>
            <a:r>
              <a:rPr kumimoji="0" lang="en-US" sz="1400" b="1" i="1" u="none" strike="noStrike" cap="none" normalizeH="0" baseline="0" dirty="0" smtClean="0">
                <a:ln>
                  <a:noFill/>
                </a:ln>
                <a:solidFill>
                  <a:schemeClr val="bg1"/>
                </a:solidFill>
                <a:effectLst/>
                <a:latin typeface="Cambria" pitchFamily="18" charset="0"/>
                <a:ea typeface="Times New Roman" pitchFamily="18" charset="0"/>
                <a:cs typeface="Calibri" pitchFamily="34" charset="0"/>
              </a:rPr>
              <a:t> by KeSCPCR ,</a:t>
            </a:r>
            <a:r>
              <a:rPr kumimoji="0" lang="en-US" sz="1400" b="1" i="1" u="none" strike="noStrike" cap="none" normalizeH="0" dirty="0" smtClean="0">
                <a:ln>
                  <a:noFill/>
                </a:ln>
                <a:solidFill>
                  <a:schemeClr val="bg1"/>
                </a:solidFill>
                <a:effectLst/>
                <a:latin typeface="Cambria" pitchFamily="18" charset="0"/>
                <a:ea typeface="Times New Roman" pitchFamily="18" charset="0"/>
                <a:cs typeface="Calibri" pitchFamily="34" charset="0"/>
              </a:rPr>
              <a:t> </a:t>
            </a:r>
            <a:r>
              <a:rPr kumimoji="0" lang="en-US" sz="1400" b="1" i="0" u="none" strike="noStrike" cap="none" normalizeH="0" baseline="0" dirty="0" smtClean="0">
                <a:ln>
                  <a:noFill/>
                </a:ln>
                <a:solidFill>
                  <a:schemeClr val="bg1"/>
                </a:solidFill>
                <a:effectLst/>
                <a:latin typeface="Cambria" pitchFamily="18" charset="0"/>
                <a:ea typeface="Times New Roman" pitchFamily="18" charset="0"/>
                <a:cs typeface="Calibri" pitchFamily="34" charset="0"/>
              </a:rPr>
              <a:t>many school </a:t>
            </a:r>
            <a:r>
              <a:rPr kumimoji="0" lang="en-US" sz="1400" b="1" i="0" u="none" strike="noStrike" cap="none" normalizeH="0" baseline="0" dirty="0" err="1" smtClean="0">
                <a:ln>
                  <a:noFill/>
                </a:ln>
                <a:solidFill>
                  <a:schemeClr val="bg1"/>
                </a:solidFill>
                <a:effectLst/>
                <a:latin typeface="Cambria" pitchFamily="18" charset="0"/>
                <a:ea typeface="Times New Roman" pitchFamily="18" charset="0"/>
                <a:cs typeface="Calibri" pitchFamily="34" charset="0"/>
              </a:rPr>
              <a:t>counsellor’s</a:t>
            </a:r>
            <a:r>
              <a:rPr kumimoji="0" lang="en-US" sz="1400" b="1" i="0" u="none" strike="noStrike" cap="none" normalizeH="0" baseline="0" dirty="0" smtClean="0">
                <a:ln>
                  <a:noFill/>
                </a:ln>
                <a:solidFill>
                  <a:schemeClr val="bg1"/>
                </a:solidFill>
                <a:effectLst/>
                <a:latin typeface="Cambria" pitchFamily="18" charset="0"/>
                <a:ea typeface="Times New Roman" pitchFamily="18" charset="0"/>
                <a:cs typeface="Calibri" pitchFamily="34" charset="0"/>
              </a:rPr>
              <a:t> took a day off from their mundane work </a:t>
            </a:r>
            <a:r>
              <a:rPr kumimoji="0" lang="en-US" sz="1400" b="1" i="0" u="none" strike="noStrike" cap="none" normalizeH="0" dirty="0" smtClean="0">
                <a:ln>
                  <a:noFill/>
                </a:ln>
                <a:solidFill>
                  <a:schemeClr val="bg1"/>
                </a:solidFill>
                <a:effectLst/>
                <a:latin typeface="Cambria" pitchFamily="18" charset="0"/>
                <a:ea typeface="Times New Roman" pitchFamily="18" charset="0"/>
                <a:cs typeface="Calibri" pitchFamily="34" charset="0"/>
              </a:rPr>
              <a:t> </a:t>
            </a:r>
            <a:r>
              <a:rPr kumimoji="0" lang="en-US" sz="1400" b="1" i="0" u="none" strike="noStrike" cap="none" normalizeH="0" baseline="0" dirty="0" smtClean="0">
                <a:ln>
                  <a:noFill/>
                </a:ln>
                <a:solidFill>
                  <a:schemeClr val="bg1"/>
                </a:solidFill>
                <a:effectLst/>
                <a:latin typeface="Cambria" pitchFamily="18" charset="0"/>
                <a:ea typeface="Times New Roman" pitchFamily="18" charset="0"/>
                <a:cs typeface="Calibri" pitchFamily="34" charset="0"/>
              </a:rPr>
              <a:t>to participate and learn about the Child Rights</a:t>
            </a:r>
            <a:r>
              <a:rPr kumimoji="0" lang="en-US" sz="1400" b="1" i="0" u="none" strike="noStrike" cap="none" normalizeH="0" dirty="0" smtClean="0">
                <a:ln>
                  <a:noFill/>
                </a:ln>
                <a:solidFill>
                  <a:schemeClr val="bg1"/>
                </a:solidFill>
                <a:effectLst/>
                <a:latin typeface="Cambria" pitchFamily="18" charset="0"/>
                <a:ea typeface="Times New Roman" pitchFamily="18" charset="0"/>
                <a:cs typeface="Calibri" pitchFamily="34" charset="0"/>
              </a:rPr>
              <a:t> and related aspects</a:t>
            </a:r>
            <a:endParaRPr kumimoji="0" lang="en-US" sz="2000" b="0" i="0" u="none" strike="noStrike" cap="none" normalizeH="0" baseline="0" dirty="0" smtClean="0">
              <a:ln>
                <a:noFill/>
              </a:ln>
              <a:solidFill>
                <a:schemeClr val="bg1"/>
              </a:solidFill>
              <a:effectLst/>
              <a:latin typeface="Arial" pitchFamily="34" charset="0"/>
              <a:cs typeface="Arial" pitchFamily="34" charset="0"/>
            </a:endParaRPr>
          </a:p>
        </p:txBody>
      </p:sp>
      <p:sp>
        <p:nvSpPr>
          <p:cNvPr id="96262" name="Rectangle 6"/>
          <p:cNvSpPr>
            <a:spLocks noChangeArrowheads="1"/>
          </p:cNvSpPr>
          <p:nvPr/>
        </p:nvSpPr>
        <p:spPr bwMode="auto">
          <a:xfrm>
            <a:off x="304800" y="4191000"/>
            <a:ext cx="8458200"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mbria" pitchFamily="18" charset="0"/>
                <a:ea typeface="Times New Roman" pitchFamily="18" charset="0"/>
                <a:cs typeface="Calibri" pitchFamily="34" charset="0"/>
              </a:rPr>
              <a:t>In a bid to </a:t>
            </a:r>
            <a:r>
              <a:rPr kumimoji="0" lang="en-US" sz="1600" b="0" i="0" u="none" strike="noStrike" cap="none" normalizeH="0" baseline="0" dirty="0" err="1" smtClean="0">
                <a:ln>
                  <a:noFill/>
                </a:ln>
                <a:solidFill>
                  <a:schemeClr val="tx1"/>
                </a:solidFill>
                <a:effectLst/>
                <a:latin typeface="Cambria" pitchFamily="18" charset="0"/>
                <a:ea typeface="Times New Roman" pitchFamily="18" charset="0"/>
                <a:cs typeface="Calibri" pitchFamily="34" charset="0"/>
              </a:rPr>
              <a:t>sensitise</a:t>
            </a:r>
            <a:r>
              <a:rPr kumimoji="0" lang="en-US" sz="1600" b="0" i="0" u="none" strike="noStrike" cap="none" normalizeH="0" baseline="0" dirty="0" smtClean="0">
                <a:ln>
                  <a:noFill/>
                </a:ln>
                <a:solidFill>
                  <a:schemeClr val="tx1"/>
                </a:solidFill>
                <a:effectLst/>
                <a:latin typeface="Cambria" pitchFamily="18" charset="0"/>
                <a:ea typeface="Times New Roman" pitchFamily="18" charset="0"/>
                <a:cs typeface="Calibri" pitchFamily="34" charset="0"/>
              </a:rPr>
              <a:t> </a:t>
            </a:r>
            <a:r>
              <a:rPr kumimoji="0" lang="en-US" sz="1600" b="0" i="0" u="none" strike="noStrike" cap="none" normalizeH="0" baseline="0" dirty="0" err="1" smtClean="0">
                <a:ln>
                  <a:noFill/>
                </a:ln>
                <a:solidFill>
                  <a:schemeClr val="tx1"/>
                </a:solidFill>
                <a:effectLst/>
                <a:latin typeface="Cambria" pitchFamily="18" charset="0"/>
                <a:ea typeface="Times New Roman" pitchFamily="18" charset="0"/>
                <a:cs typeface="Calibri" pitchFamily="34" charset="0"/>
              </a:rPr>
              <a:t>Counsellor’s</a:t>
            </a:r>
            <a:r>
              <a:rPr kumimoji="0" lang="en-US" sz="1600" b="0" i="0" u="none" strike="noStrike" cap="none" normalizeH="0" baseline="0" dirty="0" smtClean="0">
                <a:ln>
                  <a:noFill/>
                </a:ln>
                <a:solidFill>
                  <a:schemeClr val="tx1"/>
                </a:solidFill>
                <a:effectLst/>
                <a:latin typeface="Cambria" pitchFamily="18" charset="0"/>
                <a:ea typeface="Times New Roman" pitchFamily="18" charset="0"/>
                <a:cs typeface="Calibri" pitchFamily="34" charset="0"/>
              </a:rPr>
              <a:t> on Child Rights and Child Protection, KeSCPCR organized </a:t>
            </a:r>
            <a:r>
              <a:rPr kumimoji="0" lang="en-US" sz="1600" b="0" i="0" u="none" strike="noStrike" cap="none" normalizeH="0" baseline="0" dirty="0" err="1" smtClean="0">
                <a:ln>
                  <a:noFill/>
                </a:ln>
                <a:solidFill>
                  <a:schemeClr val="tx1"/>
                </a:solidFill>
                <a:effectLst/>
                <a:latin typeface="Cambria" pitchFamily="18" charset="0"/>
                <a:ea typeface="Times New Roman" pitchFamily="18" charset="0"/>
                <a:cs typeface="Calibri" pitchFamily="34" charset="0"/>
              </a:rPr>
              <a:t>Counsellor’s</a:t>
            </a:r>
            <a:r>
              <a:rPr kumimoji="0" lang="en-US" sz="1600" b="0" i="0" u="none" strike="noStrike" cap="none" normalizeH="0" baseline="0" dirty="0" smtClean="0">
                <a:ln>
                  <a:noFill/>
                </a:ln>
                <a:solidFill>
                  <a:schemeClr val="tx1"/>
                </a:solidFill>
                <a:effectLst/>
                <a:latin typeface="Cambria" pitchFamily="18" charset="0"/>
                <a:ea typeface="Times New Roman" pitchFamily="18" charset="0"/>
                <a:cs typeface="Calibri" pitchFamily="34" charset="0"/>
              </a:rPr>
              <a:t> Meet in Kollam, </a:t>
            </a:r>
            <a:r>
              <a:rPr kumimoji="0" lang="en-US" sz="1600" b="0" i="0" u="none" strike="noStrike" cap="none" normalizeH="0" baseline="0" dirty="0" err="1" smtClean="0">
                <a:ln>
                  <a:noFill/>
                </a:ln>
                <a:solidFill>
                  <a:schemeClr val="tx1"/>
                </a:solidFill>
                <a:effectLst/>
                <a:latin typeface="Cambria" pitchFamily="18" charset="0"/>
                <a:ea typeface="Times New Roman" pitchFamily="18" charset="0"/>
                <a:cs typeface="Calibri" pitchFamily="34" charset="0"/>
              </a:rPr>
              <a:t>Alappuzha</a:t>
            </a:r>
            <a:r>
              <a:rPr kumimoji="0" lang="en-US" sz="1600" b="0" i="0" u="none" strike="noStrike" cap="none" normalizeH="0" baseline="0" dirty="0" smtClean="0">
                <a:ln>
                  <a:noFill/>
                </a:ln>
                <a:solidFill>
                  <a:schemeClr val="tx1"/>
                </a:solidFill>
                <a:effectLst/>
                <a:latin typeface="Cambria" pitchFamily="18" charset="0"/>
                <a:ea typeface="Times New Roman" pitchFamily="18" charset="0"/>
                <a:cs typeface="Calibri" pitchFamily="34" charset="0"/>
              </a:rPr>
              <a:t>, </a:t>
            </a:r>
            <a:r>
              <a:rPr kumimoji="0" lang="en-US" sz="1600" b="0" i="0" u="none" strike="noStrike" cap="none" normalizeH="0" baseline="0" dirty="0" err="1" smtClean="0">
                <a:ln>
                  <a:noFill/>
                </a:ln>
                <a:solidFill>
                  <a:schemeClr val="tx1"/>
                </a:solidFill>
                <a:effectLst/>
                <a:latin typeface="Cambria" pitchFamily="18" charset="0"/>
                <a:ea typeface="Times New Roman" pitchFamily="18" charset="0"/>
                <a:cs typeface="Calibri" pitchFamily="34" charset="0"/>
              </a:rPr>
              <a:t>Kasaragod</a:t>
            </a:r>
            <a:r>
              <a:rPr kumimoji="0" lang="en-US" sz="1600" b="0" i="0" u="none" strike="noStrike" cap="none" normalizeH="0" baseline="0" dirty="0" smtClean="0">
                <a:ln>
                  <a:noFill/>
                </a:ln>
                <a:solidFill>
                  <a:schemeClr val="tx1"/>
                </a:solidFill>
                <a:effectLst/>
                <a:latin typeface="Cambria" pitchFamily="18" charset="0"/>
                <a:ea typeface="Times New Roman" pitchFamily="18" charset="0"/>
                <a:cs typeface="Calibri" pitchFamily="34" charset="0"/>
              </a:rPr>
              <a:t> for the </a:t>
            </a:r>
            <a:r>
              <a:rPr kumimoji="0" lang="en-US" sz="1600" b="0" i="0" u="none" strike="noStrike" cap="none" normalizeH="0" baseline="0" dirty="0" err="1" smtClean="0">
                <a:ln>
                  <a:noFill/>
                </a:ln>
                <a:solidFill>
                  <a:schemeClr val="tx1"/>
                </a:solidFill>
                <a:effectLst/>
                <a:latin typeface="Cambria" pitchFamily="18" charset="0"/>
                <a:ea typeface="Times New Roman" pitchFamily="18" charset="0"/>
                <a:cs typeface="Calibri" pitchFamily="34" charset="0"/>
              </a:rPr>
              <a:t>Counsellor’s</a:t>
            </a:r>
            <a:r>
              <a:rPr kumimoji="0" lang="en-US" sz="1600" b="0" i="0" u="none" strike="noStrike" cap="none" normalizeH="0" baseline="0" dirty="0" smtClean="0">
                <a:ln>
                  <a:noFill/>
                </a:ln>
                <a:solidFill>
                  <a:schemeClr val="tx1"/>
                </a:solidFill>
                <a:effectLst/>
                <a:latin typeface="Cambria" pitchFamily="18" charset="0"/>
                <a:ea typeface="Times New Roman" pitchFamily="18" charset="0"/>
                <a:cs typeface="Calibri" pitchFamily="34" charset="0"/>
              </a:rPr>
              <a:t> to understand that ensuring a child’s rights are not violated and tips for them while </a:t>
            </a:r>
            <a:r>
              <a:rPr kumimoji="0" lang="en-US" sz="1600" b="0" i="0" u="none" strike="noStrike" cap="none" normalizeH="0" baseline="0" dirty="0" err="1" smtClean="0">
                <a:ln>
                  <a:noFill/>
                </a:ln>
                <a:solidFill>
                  <a:schemeClr val="tx1"/>
                </a:solidFill>
                <a:effectLst/>
                <a:latin typeface="Cambria" pitchFamily="18" charset="0"/>
                <a:ea typeface="Times New Roman" pitchFamily="18" charset="0"/>
                <a:cs typeface="Calibri" pitchFamily="34" charset="0"/>
              </a:rPr>
              <a:t>counselling</a:t>
            </a:r>
            <a:r>
              <a:rPr kumimoji="0" lang="en-US" sz="1600" b="0" i="0" u="none" strike="noStrike" cap="none" normalizeH="0" baseline="0" dirty="0" smtClean="0">
                <a:ln>
                  <a:noFill/>
                </a:ln>
                <a:solidFill>
                  <a:schemeClr val="tx1"/>
                </a:solidFill>
                <a:effectLst/>
                <a:latin typeface="Cambria" pitchFamily="18" charset="0"/>
                <a:ea typeface="Times New Roman" pitchFamily="18" charset="0"/>
                <a:cs typeface="Calibri" pitchFamily="34" charset="0"/>
              </a:rPr>
              <a:t> children. </a:t>
            </a:r>
            <a:endParaRPr lang="en-US" sz="1600" dirty="0" smtClean="0">
              <a:latin typeface="Cambria" pitchFamily="18" charset="0"/>
              <a:ea typeface="Times New Roman" pitchFamily="18" charset="0"/>
              <a:cs typeface="Calibri"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mbria" pitchFamily="18" charset="0"/>
                <a:ea typeface="Times New Roman" pitchFamily="18" charset="0"/>
                <a:cs typeface="Helvetica"/>
              </a:rPr>
              <a:t>The </a:t>
            </a:r>
            <a:r>
              <a:rPr kumimoji="0" lang="en-US" sz="1600" b="0" i="0" u="none" strike="noStrike" cap="none" normalizeH="0" baseline="0" dirty="0" smtClean="0">
                <a:ln>
                  <a:noFill/>
                </a:ln>
                <a:solidFill>
                  <a:schemeClr val="tx1"/>
                </a:solidFill>
                <a:effectLst/>
                <a:latin typeface="Cambria" pitchFamily="18" charset="0"/>
                <a:ea typeface="Times New Roman" pitchFamily="18" charset="0"/>
                <a:cs typeface="Calibri" pitchFamily="34" charset="0"/>
              </a:rPr>
              <a:t>workshop was  </a:t>
            </a:r>
            <a:r>
              <a:rPr lang="en-US" sz="1600" dirty="0" smtClean="0">
                <a:latin typeface="Cambria" pitchFamily="18" charset="0"/>
                <a:ea typeface="Times New Roman" pitchFamily="18" charset="0"/>
                <a:cs typeface="Calibri" pitchFamily="34" charset="0"/>
              </a:rPr>
              <a:t>f</a:t>
            </a:r>
            <a:r>
              <a:rPr kumimoji="0" lang="en-US" sz="1600" b="0" i="0" u="none" strike="noStrike" cap="none" normalizeH="0" baseline="0" dirty="0" smtClean="0">
                <a:ln>
                  <a:noFill/>
                </a:ln>
                <a:solidFill>
                  <a:schemeClr val="tx1"/>
                </a:solidFill>
                <a:effectLst/>
                <a:latin typeface="Cambria" pitchFamily="18" charset="0"/>
                <a:ea typeface="Times New Roman" pitchFamily="18" charset="0"/>
                <a:cs typeface="Helvetica"/>
              </a:rPr>
              <a:t>acilitated by Dr. A. Abraham MD, Director - Training, </a:t>
            </a:r>
            <a:r>
              <a:rPr kumimoji="0" lang="en-US" sz="1600" b="0" i="0" u="none" strike="noStrike" cap="none" normalizeH="0" baseline="0" dirty="0" err="1" smtClean="0">
                <a:ln>
                  <a:noFill/>
                </a:ln>
                <a:solidFill>
                  <a:schemeClr val="tx1"/>
                </a:solidFill>
                <a:effectLst/>
                <a:latin typeface="Cambria" pitchFamily="18" charset="0"/>
                <a:ea typeface="Times New Roman" pitchFamily="18" charset="0"/>
                <a:cs typeface="Helvetica"/>
              </a:rPr>
              <a:t>MindMasters</a:t>
            </a:r>
            <a:r>
              <a:rPr kumimoji="0" lang="en-US" sz="1600" b="0" i="0" u="none" strike="noStrike" cap="none" normalizeH="0" baseline="0" dirty="0" smtClean="0">
                <a:ln>
                  <a:noFill/>
                </a:ln>
                <a:solidFill>
                  <a:schemeClr val="tx1"/>
                </a:solidFill>
                <a:effectLst/>
                <a:latin typeface="Cambria" pitchFamily="18" charset="0"/>
                <a:ea typeface="Times New Roman" pitchFamily="18" charset="0"/>
                <a:cs typeface="Helvetica"/>
              </a:rPr>
              <a:t>, is a Certified Practitioner in </a:t>
            </a:r>
            <a:r>
              <a:rPr kumimoji="0" lang="en-US" sz="1600" b="0" i="0" u="none" strike="noStrike" cap="none" normalizeH="0" baseline="0" dirty="0" err="1" smtClean="0">
                <a:ln>
                  <a:noFill/>
                </a:ln>
                <a:solidFill>
                  <a:schemeClr val="tx1"/>
                </a:solidFill>
                <a:effectLst/>
                <a:latin typeface="Cambria" pitchFamily="18" charset="0"/>
                <a:ea typeface="Times New Roman" pitchFamily="18" charset="0"/>
                <a:cs typeface="Helvetica"/>
              </a:rPr>
              <a:t>Neuro</a:t>
            </a:r>
            <a:r>
              <a:rPr kumimoji="0" lang="en-US" sz="1600" b="0" i="0" u="none" strike="noStrike" cap="none" normalizeH="0" baseline="0" dirty="0" smtClean="0">
                <a:ln>
                  <a:noFill/>
                </a:ln>
                <a:solidFill>
                  <a:schemeClr val="tx1"/>
                </a:solidFill>
                <a:effectLst/>
                <a:latin typeface="Cambria" pitchFamily="18" charset="0"/>
                <a:ea typeface="Times New Roman" pitchFamily="18" charset="0"/>
                <a:cs typeface="Helvetica"/>
              </a:rPr>
              <a:t> - Linguistic Programming, (UK)</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 name="Picture 1"/>
          <p:cNvPicPr>
            <a:picLocks noChangeAspect="1" noChangeArrowheads="1"/>
          </p:cNvPicPr>
          <p:nvPr/>
        </p:nvPicPr>
        <p:blipFill>
          <a:blip r:embed="rId5"/>
          <a:srcRect/>
          <a:stretch>
            <a:fillRect/>
          </a:stretch>
        </p:blipFill>
        <p:spPr bwMode="auto">
          <a:xfrm>
            <a:off x="1" y="5512105"/>
            <a:ext cx="9143999" cy="1422095"/>
          </a:xfrm>
          <a:prstGeom prst="rect">
            <a:avLst/>
          </a:prstGeom>
          <a:noFill/>
          <a:ln w="9525">
            <a:noFill/>
            <a:miter lim="800000"/>
            <a:headEnd/>
            <a:tailEnd/>
          </a:ln>
          <a:effectLst/>
        </p:spPr>
      </p:pic>
      <p:sp>
        <p:nvSpPr>
          <p:cNvPr id="11" name="Rectangle 10"/>
          <p:cNvSpPr/>
          <p:nvPr/>
        </p:nvSpPr>
        <p:spPr>
          <a:xfrm>
            <a:off x="4953000" y="5590401"/>
            <a:ext cx="3505200" cy="27699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spcBef>
                <a:spcPct val="0"/>
              </a:spcBef>
              <a:defRPr/>
            </a:pPr>
            <a:r>
              <a:rPr lang="en-NZ" sz="1200" b="1" dirty="0" smtClean="0">
                <a:solidFill>
                  <a:srgbClr val="00B0F0"/>
                </a:solidFill>
                <a:latin typeface="Lucida Calligraphy" pitchFamily="66" charset="0"/>
              </a:rPr>
              <a:t>Towards Child Friendly Kerala</a:t>
            </a:r>
            <a:endParaRPr lang="en-IN" sz="1200" dirty="0">
              <a:solidFill>
                <a:srgbClr val="00B0F0"/>
              </a:solidFill>
              <a:latin typeface="Lucida Calligraphy" pitchFamily="66"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pic>
        <p:nvPicPr>
          <p:cNvPr id="97282" name="Picture 116" descr="Image may contain: 4 people"/>
          <p:cNvPicPr>
            <a:picLocks noChangeAspect="1" noChangeArrowheads="1"/>
          </p:cNvPicPr>
          <p:nvPr/>
        </p:nvPicPr>
        <p:blipFill>
          <a:blip r:embed="rId2"/>
          <a:srcRect/>
          <a:stretch>
            <a:fillRect/>
          </a:stretch>
        </p:blipFill>
        <p:spPr bwMode="auto">
          <a:xfrm>
            <a:off x="0" y="0"/>
            <a:ext cx="4343400" cy="3048000"/>
          </a:xfrm>
          <a:prstGeom prst="rect">
            <a:avLst/>
          </a:prstGeom>
          <a:noFill/>
          <a:ln w="9525">
            <a:noFill/>
            <a:miter lim="800000"/>
            <a:headEnd/>
            <a:tailEnd/>
          </a:ln>
        </p:spPr>
      </p:pic>
      <p:pic>
        <p:nvPicPr>
          <p:cNvPr id="97283" name="Picture 122" descr="Image may contain: 10 people, people sitting, table and indoor"/>
          <p:cNvPicPr>
            <a:picLocks noChangeAspect="1" noChangeArrowheads="1"/>
          </p:cNvPicPr>
          <p:nvPr/>
        </p:nvPicPr>
        <p:blipFill>
          <a:blip r:embed="rId3"/>
          <a:srcRect/>
          <a:stretch>
            <a:fillRect/>
          </a:stretch>
        </p:blipFill>
        <p:spPr bwMode="auto">
          <a:xfrm>
            <a:off x="4343400" y="0"/>
            <a:ext cx="4800600" cy="3124200"/>
          </a:xfrm>
          <a:prstGeom prst="rect">
            <a:avLst/>
          </a:prstGeom>
          <a:noFill/>
          <a:ln w="9525">
            <a:noFill/>
            <a:miter lim="800000"/>
            <a:headEnd/>
            <a:tailEnd/>
          </a:ln>
        </p:spPr>
      </p:pic>
      <p:pic>
        <p:nvPicPr>
          <p:cNvPr id="97284" name="Picture 125" descr="Image may contain: one or more people, people sitting, living room, table and indoor"/>
          <p:cNvPicPr>
            <a:picLocks noChangeAspect="1" noChangeArrowheads="1"/>
          </p:cNvPicPr>
          <p:nvPr/>
        </p:nvPicPr>
        <p:blipFill>
          <a:blip r:embed="rId4"/>
          <a:srcRect/>
          <a:stretch>
            <a:fillRect/>
          </a:stretch>
        </p:blipFill>
        <p:spPr bwMode="auto">
          <a:xfrm>
            <a:off x="0" y="3054350"/>
            <a:ext cx="9144000" cy="3803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p>
            <a:r>
              <a:rPr lang="en-IN" sz="3600" b="1" dirty="0" smtClean="0">
                <a:latin typeface="Berlin Sans FB" pitchFamily="34" charset="0"/>
              </a:rPr>
              <a:t/>
            </a:r>
            <a:br>
              <a:rPr lang="en-IN" sz="3600" b="1" dirty="0" smtClean="0">
                <a:latin typeface="Berlin Sans FB" pitchFamily="34" charset="0"/>
              </a:rPr>
            </a:br>
            <a:r>
              <a:rPr lang="en-IN" sz="3600" b="1" dirty="0" smtClean="0">
                <a:latin typeface="Berlin Sans FB" pitchFamily="34" charset="0"/>
              </a:rPr>
              <a:t/>
            </a:r>
            <a:br>
              <a:rPr lang="en-IN" sz="3600" b="1" dirty="0" smtClean="0">
                <a:latin typeface="Berlin Sans FB" pitchFamily="34" charset="0"/>
              </a:rPr>
            </a:br>
            <a:r>
              <a:rPr lang="en-IN" sz="3600" b="1" dirty="0" smtClean="0">
                <a:latin typeface="Berlin Sans FB" pitchFamily="34" charset="0"/>
              </a:rPr>
              <a:t>Samvadam</a:t>
            </a:r>
            <a:r>
              <a:rPr lang="en-IN" sz="2400" b="1" dirty="0" smtClean="0">
                <a:latin typeface="Berlin Sans FB" pitchFamily="34" charset="0"/>
              </a:rPr>
              <a:t/>
            </a:r>
            <a:br>
              <a:rPr lang="en-IN" sz="2400" b="1" dirty="0" smtClean="0">
                <a:latin typeface="Berlin Sans FB" pitchFamily="34" charset="0"/>
              </a:rPr>
            </a:br>
            <a:r>
              <a:rPr lang="en-IN" sz="2400" b="1" dirty="0" smtClean="0">
                <a:latin typeface="Berlin Sans FB" pitchFamily="34" charset="0"/>
              </a:rPr>
              <a:t/>
            </a:r>
            <a:br>
              <a:rPr lang="en-IN" sz="2400" b="1" dirty="0" smtClean="0">
                <a:latin typeface="Berlin Sans FB" pitchFamily="34" charset="0"/>
              </a:rPr>
            </a:br>
            <a:r>
              <a:rPr lang="en-IN" sz="2400" b="1" dirty="0" smtClean="0">
                <a:latin typeface="Berlin Sans FB" pitchFamily="34" charset="0"/>
              </a:rPr>
              <a:t/>
            </a:r>
            <a:br>
              <a:rPr lang="en-IN" sz="2400" b="1" dirty="0" smtClean="0">
                <a:latin typeface="Berlin Sans FB" pitchFamily="34" charset="0"/>
              </a:rPr>
            </a:br>
            <a:r>
              <a:rPr lang="en-US" sz="2000" dirty="0" smtClean="0"/>
              <a:t/>
            </a:r>
            <a:br>
              <a:rPr lang="en-US" sz="2000" dirty="0" smtClean="0"/>
            </a:br>
            <a:endParaRPr lang="en-IN" sz="2400" dirty="0"/>
          </a:p>
        </p:txBody>
      </p:sp>
      <p:sp>
        <p:nvSpPr>
          <p:cNvPr id="4" name="Rectangle 3"/>
          <p:cNvSpPr/>
          <p:nvPr/>
        </p:nvSpPr>
        <p:spPr>
          <a:xfrm>
            <a:off x="381000" y="762000"/>
            <a:ext cx="8153400" cy="4801314"/>
          </a:xfrm>
          <a:prstGeom prst="rect">
            <a:avLst/>
          </a:prstGeom>
        </p:spPr>
        <p:txBody>
          <a:bodyPr wrap="square">
            <a:spAutoFit/>
          </a:bodyPr>
          <a:lstStyle/>
          <a:p>
            <a:pPr>
              <a:buFont typeface="Arial" pitchFamily="34" charset="0"/>
              <a:buChar char="•"/>
            </a:pPr>
            <a:endParaRPr lang="en-US" b="1" dirty="0" smtClean="0">
              <a:latin typeface="Cambria" pitchFamily="18" charset="0"/>
            </a:endParaRPr>
          </a:p>
          <a:p>
            <a:pPr>
              <a:buFont typeface="Arial" pitchFamily="34" charset="0"/>
              <a:buChar char="•"/>
            </a:pPr>
            <a:r>
              <a:rPr lang="en-US" b="1" dirty="0" smtClean="0">
                <a:latin typeface="Cambria" pitchFamily="18" charset="0"/>
              </a:rPr>
              <a:t>Child participation- </a:t>
            </a:r>
            <a:r>
              <a:rPr lang="en-US" dirty="0" smtClean="0">
                <a:latin typeface="Cambria" pitchFamily="18" charset="0"/>
              </a:rPr>
              <a:t>KeSCPCR believe that when children are heard and involved, systematic changes would impact their lives positively has grown even stronger</a:t>
            </a:r>
          </a:p>
          <a:p>
            <a:endParaRPr lang="en-US" dirty="0" smtClean="0">
              <a:latin typeface="Cambria" pitchFamily="18" charset="0"/>
            </a:endParaRPr>
          </a:p>
          <a:p>
            <a:pPr>
              <a:buFont typeface="Arial" pitchFamily="34" charset="0"/>
              <a:buChar char="•"/>
            </a:pPr>
            <a:r>
              <a:rPr lang="en-US" dirty="0" smtClean="0">
                <a:latin typeface="Cambria" pitchFamily="18" charset="0"/>
              </a:rPr>
              <a:t>A successful example- held across Kerala for children, Samvadam provides a platform for children to share their issues faced by them.</a:t>
            </a:r>
          </a:p>
          <a:p>
            <a:pPr>
              <a:buFont typeface="Arial" pitchFamily="34" charset="0"/>
              <a:buChar char="•"/>
            </a:pPr>
            <a:endParaRPr lang="en-US" dirty="0" smtClean="0">
              <a:latin typeface="Cambria" pitchFamily="18" charset="0"/>
            </a:endParaRPr>
          </a:p>
          <a:p>
            <a:pPr>
              <a:buFont typeface="Arial" pitchFamily="34" charset="0"/>
              <a:buChar char="•"/>
            </a:pPr>
            <a:r>
              <a:rPr lang="en-US" dirty="0" smtClean="0">
                <a:latin typeface="Cambria" pitchFamily="18" charset="0"/>
              </a:rPr>
              <a:t>Allows children to be heard and seek support of government systems. </a:t>
            </a:r>
            <a:r>
              <a:rPr lang="en-US" dirty="0" err="1" smtClean="0">
                <a:latin typeface="Cambria" pitchFamily="18" charset="0"/>
              </a:rPr>
              <a:t>Organised</a:t>
            </a:r>
            <a:r>
              <a:rPr lang="en-US" dirty="0" smtClean="0">
                <a:latin typeface="Cambria" pitchFamily="18" charset="0"/>
              </a:rPr>
              <a:t> in each districts by KeSCPCR, </a:t>
            </a:r>
            <a:r>
              <a:rPr lang="en-US" dirty="0" err="1" smtClean="0">
                <a:latin typeface="Cambria" pitchFamily="18" charset="0"/>
              </a:rPr>
              <a:t>Govt</a:t>
            </a:r>
            <a:r>
              <a:rPr lang="en-US" dirty="0" smtClean="0">
                <a:latin typeface="Cambria" pitchFamily="18" charset="0"/>
              </a:rPr>
              <a:t> officials, Police, NGO members, other concerned are invited to the Samvadam to participate. </a:t>
            </a:r>
          </a:p>
          <a:p>
            <a:pPr>
              <a:buFont typeface="Arial" pitchFamily="34" charset="0"/>
              <a:buChar char="•"/>
            </a:pPr>
            <a:endParaRPr lang="en-US" dirty="0" smtClean="0">
              <a:latin typeface="Cambria" pitchFamily="18" charset="0"/>
            </a:endParaRPr>
          </a:p>
          <a:p>
            <a:pPr>
              <a:buFont typeface="Arial" pitchFamily="34" charset="0"/>
              <a:buChar char="•"/>
            </a:pPr>
            <a:r>
              <a:rPr lang="en-US" dirty="0" smtClean="0">
                <a:latin typeface="Cambria" pitchFamily="18" charset="0"/>
              </a:rPr>
              <a:t>During the workshops, children are sensitized on child rights and child protection. This is followed by a discussion with District Administration facilitated by KeSCPCR in which Children share their problems and issues faced by them</a:t>
            </a:r>
            <a:r>
              <a:rPr lang="en-US" dirty="0" smtClean="0"/>
              <a:t>.</a:t>
            </a:r>
            <a:r>
              <a:rPr lang="en-IN" dirty="0" smtClean="0"/>
              <a:t/>
            </a:r>
            <a:br>
              <a:rPr lang="en-IN" dirty="0" smtClean="0"/>
            </a:br>
            <a:endParaRPr lang="en-IN" dirty="0"/>
          </a:p>
        </p:txBody>
      </p:sp>
      <p:pic>
        <p:nvPicPr>
          <p:cNvPr id="5" name="Picture 1"/>
          <p:cNvPicPr>
            <a:picLocks noChangeAspect="1" noChangeArrowheads="1"/>
          </p:cNvPicPr>
          <p:nvPr/>
        </p:nvPicPr>
        <p:blipFill>
          <a:blip r:embed="rId2"/>
          <a:srcRect/>
          <a:stretch>
            <a:fillRect/>
          </a:stretch>
        </p:blipFill>
        <p:spPr bwMode="auto">
          <a:xfrm>
            <a:off x="1" y="5512105"/>
            <a:ext cx="9143999" cy="1422095"/>
          </a:xfrm>
          <a:prstGeom prst="rect">
            <a:avLst/>
          </a:prstGeom>
          <a:noFill/>
          <a:ln w="9525">
            <a:noFill/>
            <a:miter lim="800000"/>
            <a:headEnd/>
            <a:tailEnd/>
          </a:ln>
          <a:effectLst/>
        </p:spPr>
      </p:pic>
      <p:sp>
        <p:nvSpPr>
          <p:cNvPr id="6" name="Rectangle 5"/>
          <p:cNvSpPr/>
          <p:nvPr/>
        </p:nvSpPr>
        <p:spPr>
          <a:xfrm>
            <a:off x="4114800" y="5257800"/>
            <a:ext cx="4114800" cy="36933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spcBef>
                <a:spcPct val="0"/>
              </a:spcBef>
              <a:defRPr/>
            </a:pPr>
            <a:r>
              <a:rPr lang="en-NZ" b="1" dirty="0" smtClean="0">
                <a:solidFill>
                  <a:srgbClr val="00B0F0"/>
                </a:solidFill>
                <a:latin typeface="Lucida Calligraphy" pitchFamily="66" charset="0"/>
              </a:rPr>
              <a:t>Towards Child Friendly Kerala</a:t>
            </a:r>
            <a:endParaRPr lang="en-IN" dirty="0">
              <a:solidFill>
                <a:srgbClr val="00B0F0"/>
              </a:solidFill>
              <a:latin typeface="Lucida Calligraphy" pitchFamily="66"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latin typeface="Berlin Sans FB" pitchFamily="34" charset="0"/>
              </a:rPr>
              <a:t/>
            </a:r>
            <a:br>
              <a:rPr lang="en-US" sz="3600" b="1" dirty="0" smtClean="0">
                <a:latin typeface="Berlin Sans FB" pitchFamily="34" charset="0"/>
              </a:rPr>
            </a:br>
            <a:r>
              <a:rPr lang="en-US" sz="3600" b="1" dirty="0" smtClean="0">
                <a:latin typeface="Berlin Sans FB" pitchFamily="34" charset="0"/>
              </a:rPr>
              <a:t>Essential Principles Guiding the KeSCPCR</a:t>
            </a:r>
            <a:r>
              <a:rPr lang="en-IN" sz="3600" dirty="0" smtClean="0">
                <a:latin typeface="Berlin Sans FB" pitchFamily="34" charset="0"/>
              </a:rPr>
              <a:t/>
            </a:r>
            <a:br>
              <a:rPr lang="en-IN" sz="3600" dirty="0" smtClean="0">
                <a:latin typeface="Berlin Sans FB" pitchFamily="34" charset="0"/>
              </a:rPr>
            </a:br>
            <a:endParaRPr lang="en-IN" sz="3600" dirty="0">
              <a:latin typeface="Berlin Sans FB" pitchFamily="34" charset="0"/>
            </a:endParaRPr>
          </a:p>
        </p:txBody>
      </p:sp>
      <p:sp>
        <p:nvSpPr>
          <p:cNvPr id="3" name="Content Placeholder 2"/>
          <p:cNvSpPr>
            <a:spLocks noGrp="1"/>
          </p:cNvSpPr>
          <p:nvPr>
            <p:ph idx="1"/>
          </p:nvPr>
        </p:nvSpPr>
        <p:spPr/>
        <p:txBody>
          <a:bodyPr>
            <a:noAutofit/>
          </a:bodyPr>
          <a:lstStyle/>
          <a:p>
            <a:pPr>
              <a:buNone/>
            </a:pPr>
            <a:endParaRPr lang="en-IN" sz="2000" dirty="0" smtClean="0">
              <a:latin typeface="Cambria" pitchFamily="18" charset="0"/>
            </a:endParaRPr>
          </a:p>
          <a:p>
            <a:pPr lvl="0"/>
            <a:r>
              <a:rPr lang="en-US" sz="2000" dirty="0" smtClean="0">
                <a:latin typeface="Cambria" pitchFamily="18" charset="0"/>
              </a:rPr>
              <a:t>Protect the rights and promote </a:t>
            </a:r>
            <a:r>
              <a:rPr lang="en-US" sz="2000" b="1" i="1" dirty="0" smtClean="0">
                <a:latin typeface="Cambria" pitchFamily="18" charset="0"/>
              </a:rPr>
              <a:t>Best Interest of Children </a:t>
            </a:r>
          </a:p>
          <a:p>
            <a:pPr lvl="0">
              <a:buNone/>
            </a:pPr>
            <a:endParaRPr lang="en-IN" sz="2000" dirty="0" smtClean="0">
              <a:latin typeface="Cambria" pitchFamily="18" charset="0"/>
            </a:endParaRPr>
          </a:p>
          <a:p>
            <a:pPr lvl="0"/>
            <a:r>
              <a:rPr lang="en-US" sz="2000" dirty="0" smtClean="0">
                <a:latin typeface="Cambria" pitchFamily="18" charset="0"/>
              </a:rPr>
              <a:t>Ensure that all Laws, Policies, Programmes and Administrative Mechanisms in the state are in consonance with the Child Rights perspective as enshrined in the Constitution of India and also the UN Convention on the Rights of the Child. </a:t>
            </a:r>
          </a:p>
          <a:p>
            <a:pPr lvl="0">
              <a:buNone/>
            </a:pPr>
            <a:endParaRPr lang="en-US" sz="2000" dirty="0" smtClean="0">
              <a:latin typeface="Cambria" pitchFamily="18" charset="0"/>
            </a:endParaRPr>
          </a:p>
          <a:p>
            <a:r>
              <a:rPr lang="en-US" sz="2000" dirty="0" smtClean="0">
                <a:latin typeface="Cambria" pitchFamily="18" charset="0"/>
              </a:rPr>
              <a:t>The Child is defined as a person in the 0 to 18 years age group. </a:t>
            </a:r>
            <a:endParaRPr lang="en-IN" sz="2000" dirty="0">
              <a:latin typeface="Cambria" pitchFamily="18" charset="0"/>
            </a:endParaRPr>
          </a:p>
        </p:txBody>
      </p:sp>
      <p:pic>
        <p:nvPicPr>
          <p:cNvPr id="4" name="Picture 1"/>
          <p:cNvPicPr>
            <a:picLocks noChangeAspect="1" noChangeArrowheads="1"/>
          </p:cNvPicPr>
          <p:nvPr/>
        </p:nvPicPr>
        <p:blipFill>
          <a:blip r:embed="rId2"/>
          <a:srcRect/>
          <a:stretch>
            <a:fillRect/>
          </a:stretch>
        </p:blipFill>
        <p:spPr bwMode="auto">
          <a:xfrm>
            <a:off x="0" y="5435904"/>
            <a:ext cx="9143999" cy="1422095"/>
          </a:xfrm>
          <a:prstGeom prst="rect">
            <a:avLst/>
          </a:prstGeom>
          <a:noFill/>
          <a:ln w="9525">
            <a:noFill/>
            <a:miter lim="800000"/>
            <a:headEnd/>
            <a:tailEnd/>
          </a:ln>
          <a:effectLst/>
        </p:spPr>
      </p:pic>
      <p:sp>
        <p:nvSpPr>
          <p:cNvPr id="5" name="Rectangle 4"/>
          <p:cNvSpPr/>
          <p:nvPr/>
        </p:nvSpPr>
        <p:spPr>
          <a:xfrm>
            <a:off x="4114800" y="5257800"/>
            <a:ext cx="4114800" cy="36933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spcBef>
                <a:spcPct val="0"/>
              </a:spcBef>
              <a:defRPr/>
            </a:pPr>
            <a:r>
              <a:rPr lang="en-NZ" b="1" dirty="0" smtClean="0">
                <a:solidFill>
                  <a:srgbClr val="00B0F0"/>
                </a:solidFill>
                <a:latin typeface="Lucida Calligraphy" pitchFamily="66" charset="0"/>
              </a:rPr>
              <a:t>Towards Child Friendly Kerala</a:t>
            </a:r>
            <a:endParaRPr lang="en-IN" dirty="0">
              <a:solidFill>
                <a:srgbClr val="00B0F0"/>
              </a:solidFill>
              <a:latin typeface="Lucida Calligraphy" pitchFamily="66"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6"/>
          <p:cNvPicPr>
            <a:picLocks noChangeAspect="1" noChangeArrowheads="1"/>
          </p:cNvPicPr>
          <p:nvPr/>
        </p:nvPicPr>
        <p:blipFill>
          <a:blip r:embed="rId2"/>
          <a:srcRect l="15968" t="7397" r="16006" b="13313"/>
          <a:stretch>
            <a:fillRect/>
          </a:stretch>
        </p:blipFill>
        <p:spPr bwMode="auto">
          <a:xfrm>
            <a:off x="1" y="1"/>
            <a:ext cx="4190999" cy="2845349"/>
          </a:xfrm>
          <a:prstGeom prst="rect">
            <a:avLst/>
          </a:prstGeom>
          <a:noFill/>
          <a:ln w="9525">
            <a:noFill/>
            <a:miter lim="800000"/>
            <a:headEnd/>
            <a:tailEnd/>
          </a:ln>
        </p:spPr>
      </p:pic>
      <p:pic>
        <p:nvPicPr>
          <p:cNvPr id="46083" name="Picture 4" descr="C:\aaaNew Office Folder\Samvadam\Kannur 2016\kannur samvadam 1-10-2016\Kannur Samvadam\DSC_9013.JPG"/>
          <p:cNvPicPr>
            <a:picLocks noChangeAspect="1" noChangeArrowheads="1"/>
          </p:cNvPicPr>
          <p:nvPr/>
        </p:nvPicPr>
        <p:blipFill>
          <a:blip r:embed="rId3" cstate="print"/>
          <a:srcRect/>
          <a:stretch>
            <a:fillRect/>
          </a:stretch>
        </p:blipFill>
        <p:spPr bwMode="auto">
          <a:xfrm>
            <a:off x="0" y="2819400"/>
            <a:ext cx="4191000" cy="2642419"/>
          </a:xfrm>
          <a:prstGeom prst="rect">
            <a:avLst/>
          </a:prstGeom>
          <a:noFill/>
          <a:ln w="9525">
            <a:noFill/>
            <a:miter lim="800000"/>
            <a:headEnd/>
            <a:tailEnd/>
          </a:ln>
        </p:spPr>
      </p:pic>
      <p:pic>
        <p:nvPicPr>
          <p:cNvPr id="46087" name="Picture 1" descr="C:\aaaNew Office Folder\Samvadam\Ernakulam\New folder\IMG_2203.JPG"/>
          <p:cNvPicPr>
            <a:picLocks noChangeAspect="1" noChangeArrowheads="1"/>
          </p:cNvPicPr>
          <p:nvPr/>
        </p:nvPicPr>
        <p:blipFill>
          <a:blip r:embed="rId4" cstate="print"/>
          <a:srcRect/>
          <a:stretch>
            <a:fillRect/>
          </a:stretch>
        </p:blipFill>
        <p:spPr bwMode="auto">
          <a:xfrm>
            <a:off x="4191000" y="1"/>
            <a:ext cx="4953000" cy="2817096"/>
          </a:xfrm>
          <a:prstGeom prst="rect">
            <a:avLst/>
          </a:prstGeom>
          <a:noFill/>
          <a:ln w="9525">
            <a:noFill/>
            <a:miter lim="800000"/>
            <a:headEnd/>
            <a:tailEnd/>
          </a:ln>
        </p:spPr>
      </p:pic>
      <p:pic>
        <p:nvPicPr>
          <p:cNvPr id="46088" name="Picture 1" descr="C:\aaaNew Office Folder\Samvadam\Wayanad\NEW\LS3A5116.JPG"/>
          <p:cNvPicPr>
            <a:picLocks noChangeAspect="1" noChangeArrowheads="1"/>
          </p:cNvPicPr>
          <p:nvPr/>
        </p:nvPicPr>
        <p:blipFill>
          <a:blip r:embed="rId5" cstate="print"/>
          <a:srcRect/>
          <a:stretch>
            <a:fillRect/>
          </a:stretch>
        </p:blipFill>
        <p:spPr bwMode="auto">
          <a:xfrm>
            <a:off x="4191000" y="2819400"/>
            <a:ext cx="4953000" cy="2627586"/>
          </a:xfrm>
          <a:prstGeom prst="rect">
            <a:avLst/>
          </a:prstGeom>
          <a:noFill/>
          <a:ln w="9525">
            <a:noFill/>
            <a:miter lim="800000"/>
            <a:headEnd/>
            <a:tailEnd/>
          </a:ln>
        </p:spPr>
      </p:pic>
      <p:pic>
        <p:nvPicPr>
          <p:cNvPr id="11" name="Picture 1"/>
          <p:cNvPicPr>
            <a:picLocks noChangeAspect="1" noChangeArrowheads="1"/>
          </p:cNvPicPr>
          <p:nvPr/>
        </p:nvPicPr>
        <p:blipFill>
          <a:blip r:embed="rId6"/>
          <a:srcRect/>
          <a:stretch>
            <a:fillRect/>
          </a:stretch>
        </p:blipFill>
        <p:spPr bwMode="auto">
          <a:xfrm>
            <a:off x="1" y="5435905"/>
            <a:ext cx="9143999" cy="1422095"/>
          </a:xfrm>
          <a:prstGeom prst="rect">
            <a:avLst/>
          </a:prstGeom>
          <a:noFill/>
          <a:ln w="9525">
            <a:noFill/>
            <a:miter lim="800000"/>
            <a:headEnd/>
            <a:tailEnd/>
          </a:ln>
          <a:effectLst/>
        </p:spPr>
      </p:pic>
      <p:sp>
        <p:nvSpPr>
          <p:cNvPr id="12" name="Rectangle 11"/>
          <p:cNvSpPr/>
          <p:nvPr/>
        </p:nvSpPr>
        <p:spPr>
          <a:xfrm>
            <a:off x="4267200" y="5486400"/>
            <a:ext cx="4114800" cy="27699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spcBef>
                <a:spcPct val="0"/>
              </a:spcBef>
              <a:defRPr/>
            </a:pPr>
            <a:r>
              <a:rPr lang="en-NZ" sz="1200" b="1" dirty="0" smtClean="0">
                <a:solidFill>
                  <a:srgbClr val="00B0F0"/>
                </a:solidFill>
                <a:latin typeface="Lucida Calligraphy" pitchFamily="66" charset="0"/>
              </a:rPr>
              <a:t>Towards Child Friendly Kerala</a:t>
            </a:r>
            <a:endParaRPr lang="en-IN" sz="1200" dirty="0">
              <a:solidFill>
                <a:srgbClr val="00B0F0"/>
              </a:solidFill>
              <a:latin typeface="Lucida Calligraphy" pitchFamily="66" charset="0"/>
            </a:endParaRPr>
          </a:p>
        </p:txBody>
      </p:sp>
      <p:sp>
        <p:nvSpPr>
          <p:cNvPr id="8" name="Rectangle 7"/>
          <p:cNvSpPr/>
          <p:nvPr/>
        </p:nvSpPr>
        <p:spPr>
          <a:xfrm>
            <a:off x="1676400" y="4800600"/>
            <a:ext cx="7467600" cy="738664"/>
          </a:xfrm>
          <a:prstGeom prst="rect">
            <a:avLst/>
          </a:prstGeom>
          <a:solidFill>
            <a:srgbClr val="FF0000"/>
          </a:solidFill>
        </p:spPr>
        <p:txBody>
          <a:bodyPr wrap="square">
            <a:spAutoFit/>
          </a:bodyPr>
          <a:lstStyle/>
          <a:p>
            <a:pPr lvl="0" algn="just"/>
            <a:r>
              <a:rPr lang="en-GB" sz="1400" b="1" i="1" dirty="0" smtClean="0">
                <a:solidFill>
                  <a:schemeClr val="bg1"/>
                </a:solidFill>
                <a:latin typeface="Cambria" pitchFamily="18" charset="0"/>
              </a:rPr>
              <a:t>Samvadam</a:t>
            </a:r>
            <a:r>
              <a:rPr lang="en-GB" sz="1400" dirty="0" smtClean="0">
                <a:solidFill>
                  <a:schemeClr val="bg1"/>
                </a:solidFill>
                <a:latin typeface="Cambria" pitchFamily="18" charset="0"/>
              </a:rPr>
              <a:t> – an interactive participatory session is also being held in every district across Kerala through which awareness on child rights have been imparted to the selected school children</a:t>
            </a:r>
            <a:endParaRPr lang="en-IN" sz="1400" dirty="0" smtClean="0">
              <a:solidFill>
                <a:schemeClr val="bg1"/>
              </a:solidFill>
              <a:latin typeface="Cambria"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pic>
        <p:nvPicPr>
          <p:cNvPr id="50178" name="Picture 27"/>
          <p:cNvPicPr>
            <a:picLocks noChangeAspect="1" noChangeArrowheads="1"/>
          </p:cNvPicPr>
          <p:nvPr/>
        </p:nvPicPr>
        <p:blipFill>
          <a:blip r:embed="rId2"/>
          <a:srcRect l="16057" t="7289" r="19382" b="12932"/>
          <a:stretch>
            <a:fillRect/>
          </a:stretch>
        </p:blipFill>
        <p:spPr bwMode="auto">
          <a:xfrm>
            <a:off x="1" y="1"/>
            <a:ext cx="4190999" cy="2765664"/>
          </a:xfrm>
          <a:prstGeom prst="rect">
            <a:avLst/>
          </a:prstGeom>
          <a:noFill/>
          <a:ln w="9525">
            <a:noFill/>
            <a:miter lim="800000"/>
            <a:headEnd/>
            <a:tailEnd/>
          </a:ln>
        </p:spPr>
      </p:pic>
      <p:pic>
        <p:nvPicPr>
          <p:cNvPr id="50179" name="Picture 28"/>
          <p:cNvPicPr>
            <a:picLocks noChangeAspect="1" noChangeArrowheads="1"/>
          </p:cNvPicPr>
          <p:nvPr/>
        </p:nvPicPr>
        <p:blipFill>
          <a:blip r:embed="rId3"/>
          <a:srcRect l="16057" t="7091" r="15837" b="12735"/>
          <a:stretch>
            <a:fillRect/>
          </a:stretch>
        </p:blipFill>
        <p:spPr bwMode="auto">
          <a:xfrm>
            <a:off x="4191000" y="0"/>
            <a:ext cx="4953000" cy="2757807"/>
          </a:xfrm>
          <a:prstGeom prst="rect">
            <a:avLst/>
          </a:prstGeom>
          <a:noFill/>
          <a:ln w="9525">
            <a:noFill/>
            <a:miter lim="800000"/>
            <a:headEnd/>
            <a:tailEnd/>
          </a:ln>
        </p:spPr>
      </p:pic>
      <p:pic>
        <p:nvPicPr>
          <p:cNvPr id="50180" name="Picture 29"/>
          <p:cNvPicPr>
            <a:picLocks noChangeAspect="1" noChangeArrowheads="1"/>
          </p:cNvPicPr>
          <p:nvPr/>
        </p:nvPicPr>
        <p:blipFill>
          <a:blip r:embed="rId4"/>
          <a:srcRect l="16168" t="7288" r="16168" b="13129"/>
          <a:stretch>
            <a:fillRect/>
          </a:stretch>
        </p:blipFill>
        <p:spPr bwMode="auto">
          <a:xfrm>
            <a:off x="0" y="2743200"/>
            <a:ext cx="4648200" cy="2754774"/>
          </a:xfrm>
          <a:prstGeom prst="rect">
            <a:avLst/>
          </a:prstGeom>
          <a:noFill/>
          <a:ln w="9525">
            <a:noFill/>
            <a:miter lim="800000"/>
            <a:headEnd/>
            <a:tailEnd/>
          </a:ln>
        </p:spPr>
      </p:pic>
      <p:pic>
        <p:nvPicPr>
          <p:cNvPr id="50181" name="Picture 26"/>
          <p:cNvPicPr>
            <a:picLocks noChangeAspect="1" noChangeArrowheads="1"/>
          </p:cNvPicPr>
          <p:nvPr/>
        </p:nvPicPr>
        <p:blipFill>
          <a:blip r:embed="rId5"/>
          <a:srcRect l="16280" t="7289" r="16058" b="12932"/>
          <a:stretch>
            <a:fillRect/>
          </a:stretch>
        </p:blipFill>
        <p:spPr bwMode="auto">
          <a:xfrm>
            <a:off x="4648200" y="2667000"/>
            <a:ext cx="4495800" cy="2743200"/>
          </a:xfrm>
          <a:prstGeom prst="rect">
            <a:avLst/>
          </a:prstGeom>
          <a:noFill/>
          <a:ln w="9525">
            <a:noFill/>
            <a:miter lim="800000"/>
            <a:headEnd/>
            <a:tailEnd/>
          </a:ln>
        </p:spPr>
      </p:pic>
      <p:pic>
        <p:nvPicPr>
          <p:cNvPr id="8" name="Picture 1"/>
          <p:cNvPicPr>
            <a:picLocks noChangeAspect="1" noChangeArrowheads="1"/>
          </p:cNvPicPr>
          <p:nvPr/>
        </p:nvPicPr>
        <p:blipFill>
          <a:blip r:embed="rId6"/>
          <a:srcRect/>
          <a:stretch>
            <a:fillRect/>
          </a:stretch>
        </p:blipFill>
        <p:spPr bwMode="auto">
          <a:xfrm>
            <a:off x="1" y="5435905"/>
            <a:ext cx="9143999" cy="1422095"/>
          </a:xfrm>
          <a:prstGeom prst="rect">
            <a:avLst/>
          </a:prstGeom>
          <a:noFill/>
          <a:ln w="9525">
            <a:noFill/>
            <a:miter lim="800000"/>
            <a:headEnd/>
            <a:tailEnd/>
          </a:ln>
          <a:effectLst/>
        </p:spPr>
      </p:pic>
      <p:sp>
        <p:nvSpPr>
          <p:cNvPr id="9" name="Rectangle 8"/>
          <p:cNvSpPr/>
          <p:nvPr/>
        </p:nvSpPr>
        <p:spPr>
          <a:xfrm>
            <a:off x="4953000" y="5486400"/>
            <a:ext cx="3505200" cy="27699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spcBef>
                <a:spcPct val="0"/>
              </a:spcBef>
              <a:defRPr/>
            </a:pPr>
            <a:r>
              <a:rPr lang="en-NZ" sz="1200" b="1" dirty="0" smtClean="0">
                <a:solidFill>
                  <a:srgbClr val="00B0F0"/>
                </a:solidFill>
                <a:latin typeface="Lucida Calligraphy" pitchFamily="66" charset="0"/>
              </a:rPr>
              <a:t>Towards Child Friendly Kerala</a:t>
            </a:r>
            <a:endParaRPr lang="en-IN" sz="1200" dirty="0">
              <a:solidFill>
                <a:srgbClr val="00B0F0"/>
              </a:solidFill>
              <a:latin typeface="Lucida Calligraphy" pitchFamily="66"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59394" name="Picture 2" descr="Image may contain: 1 person"/>
          <p:cNvPicPr>
            <a:picLocks noChangeAspect="1" noChangeArrowheads="1"/>
          </p:cNvPicPr>
          <p:nvPr/>
        </p:nvPicPr>
        <p:blipFill>
          <a:blip r:embed="rId2" cstate="print"/>
          <a:srcRect/>
          <a:stretch>
            <a:fillRect/>
          </a:stretch>
        </p:blipFill>
        <p:spPr bwMode="auto">
          <a:xfrm>
            <a:off x="0" y="0"/>
            <a:ext cx="4495800" cy="2743200"/>
          </a:xfrm>
          <a:prstGeom prst="rect">
            <a:avLst/>
          </a:prstGeom>
          <a:noFill/>
        </p:spPr>
      </p:pic>
      <p:pic>
        <p:nvPicPr>
          <p:cNvPr id="5" name="Picture 1"/>
          <p:cNvPicPr>
            <a:picLocks noChangeAspect="1" noChangeArrowheads="1"/>
          </p:cNvPicPr>
          <p:nvPr/>
        </p:nvPicPr>
        <p:blipFill>
          <a:blip r:embed="rId3"/>
          <a:srcRect/>
          <a:stretch>
            <a:fillRect/>
          </a:stretch>
        </p:blipFill>
        <p:spPr bwMode="auto">
          <a:xfrm>
            <a:off x="1" y="5435905"/>
            <a:ext cx="9143999" cy="1422095"/>
          </a:xfrm>
          <a:prstGeom prst="rect">
            <a:avLst/>
          </a:prstGeom>
          <a:noFill/>
          <a:ln w="9525">
            <a:noFill/>
            <a:miter lim="800000"/>
            <a:headEnd/>
            <a:tailEnd/>
          </a:ln>
          <a:effectLst/>
        </p:spPr>
      </p:pic>
      <p:sp>
        <p:nvSpPr>
          <p:cNvPr id="6" name="Rectangle 5"/>
          <p:cNvSpPr/>
          <p:nvPr/>
        </p:nvSpPr>
        <p:spPr>
          <a:xfrm>
            <a:off x="4953000" y="5486400"/>
            <a:ext cx="3505200" cy="27699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spcBef>
                <a:spcPct val="0"/>
              </a:spcBef>
              <a:defRPr/>
            </a:pPr>
            <a:r>
              <a:rPr lang="en-NZ" sz="1200" b="1" dirty="0" smtClean="0">
                <a:solidFill>
                  <a:srgbClr val="00B0F0"/>
                </a:solidFill>
                <a:latin typeface="Lucida Calligraphy" pitchFamily="66" charset="0"/>
              </a:rPr>
              <a:t>Towards Child Friendly Kerala</a:t>
            </a:r>
            <a:endParaRPr lang="en-IN" sz="1200" dirty="0">
              <a:solidFill>
                <a:srgbClr val="00B0F0"/>
              </a:solidFill>
              <a:latin typeface="Lucida Calligraphy" pitchFamily="66" charset="0"/>
            </a:endParaRPr>
          </a:p>
        </p:txBody>
      </p:sp>
      <p:pic>
        <p:nvPicPr>
          <p:cNvPr id="59395" name="Picture 4" descr="C:\aaaNew Office Folder\Samvadam\Kannur 2016\kannur samvadam 1-10-2016\Kannur Samvadam\DSC_9013.JPG"/>
          <p:cNvPicPr>
            <a:picLocks noChangeAspect="1" noChangeArrowheads="1"/>
          </p:cNvPicPr>
          <p:nvPr/>
        </p:nvPicPr>
        <p:blipFill>
          <a:blip r:embed="rId4" cstate="print"/>
          <a:srcRect/>
          <a:stretch>
            <a:fillRect/>
          </a:stretch>
        </p:blipFill>
        <p:spPr bwMode="auto">
          <a:xfrm>
            <a:off x="4495800" y="1"/>
            <a:ext cx="4678319" cy="2743200"/>
          </a:xfrm>
          <a:prstGeom prst="rect">
            <a:avLst/>
          </a:prstGeom>
          <a:noFill/>
          <a:ln w="9525">
            <a:noFill/>
            <a:miter lim="800000"/>
            <a:headEnd/>
            <a:tailEnd/>
          </a:ln>
        </p:spPr>
      </p:pic>
      <p:pic>
        <p:nvPicPr>
          <p:cNvPr id="59397" name="Picture 5" descr="E:\PICTURES\Samvadam Trivandrum\EDITED\3S5A1672.JPG"/>
          <p:cNvPicPr>
            <a:picLocks noGrp="1" noChangeAspect="1" noChangeArrowheads="1"/>
          </p:cNvPicPr>
          <p:nvPr>
            <p:ph idx="1"/>
          </p:nvPr>
        </p:nvPicPr>
        <p:blipFill>
          <a:blip r:embed="rId5" cstate="print"/>
          <a:srcRect/>
          <a:stretch>
            <a:fillRect/>
          </a:stretch>
        </p:blipFill>
        <p:spPr bwMode="auto">
          <a:xfrm>
            <a:off x="0" y="2667000"/>
            <a:ext cx="4038600" cy="2870201"/>
          </a:xfrm>
          <a:prstGeom prst="rect">
            <a:avLst/>
          </a:prstGeom>
          <a:noFill/>
        </p:spPr>
      </p:pic>
      <p:pic>
        <p:nvPicPr>
          <p:cNvPr id="59400" name="Picture 8" descr="C:\Users\user\Desktop\ALL\April 2018 ALLfiles\Pictures for Round table Meet\CzNx5FwUsAApraT.jpg"/>
          <p:cNvPicPr>
            <a:picLocks noChangeAspect="1" noChangeArrowheads="1"/>
          </p:cNvPicPr>
          <p:nvPr/>
        </p:nvPicPr>
        <p:blipFill>
          <a:blip r:embed="rId6"/>
          <a:srcRect/>
          <a:stretch>
            <a:fillRect/>
          </a:stretch>
        </p:blipFill>
        <p:spPr bwMode="auto">
          <a:xfrm>
            <a:off x="4064352" y="2667000"/>
            <a:ext cx="5079648" cy="3043556"/>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cap="all" dirty="0" smtClean="0">
                <a:latin typeface="Berlin Sans FB" pitchFamily="34" charset="0"/>
              </a:rPr>
              <a:t>An </a:t>
            </a:r>
            <a:r>
              <a:rPr lang="en-US" sz="2800" b="1" cap="all" dirty="0" err="1" smtClean="0">
                <a:latin typeface="Berlin Sans FB" pitchFamily="34" charset="0"/>
              </a:rPr>
              <a:t>afterNOON</a:t>
            </a:r>
            <a:r>
              <a:rPr lang="en-US" sz="2800" b="1" cap="all" dirty="0" smtClean="0">
                <a:latin typeface="Berlin Sans FB" pitchFamily="34" charset="0"/>
              </a:rPr>
              <a:t> with </a:t>
            </a:r>
            <a:r>
              <a:rPr lang="en-US" sz="2800" b="1" cap="all" dirty="0" err="1" smtClean="0">
                <a:latin typeface="Berlin Sans FB" pitchFamily="34" charset="0"/>
              </a:rPr>
              <a:t>Kailash</a:t>
            </a:r>
            <a:r>
              <a:rPr lang="en-US" sz="2800" b="1" cap="all" dirty="0" smtClean="0">
                <a:latin typeface="Berlin Sans FB" pitchFamily="34" charset="0"/>
              </a:rPr>
              <a:t> </a:t>
            </a:r>
            <a:r>
              <a:rPr lang="en-US" sz="2800" b="1" cap="all" dirty="0" err="1" smtClean="0">
                <a:latin typeface="Berlin Sans FB" pitchFamily="34" charset="0"/>
              </a:rPr>
              <a:t>Satyarthi</a:t>
            </a:r>
            <a:r>
              <a:rPr lang="en-US" sz="2800" b="1" cap="all" dirty="0" smtClean="0">
                <a:latin typeface="Berlin Sans FB" pitchFamily="34" charset="0"/>
              </a:rPr>
              <a:t> </a:t>
            </a:r>
            <a:r>
              <a:rPr lang="en-IN" sz="2800" dirty="0" smtClean="0">
                <a:latin typeface="Berlin Sans FB" pitchFamily="34" charset="0"/>
              </a:rPr>
              <a:t/>
            </a:r>
            <a:br>
              <a:rPr lang="en-IN" sz="2800" dirty="0" smtClean="0">
                <a:latin typeface="Berlin Sans FB" pitchFamily="34" charset="0"/>
              </a:rPr>
            </a:br>
            <a:r>
              <a:rPr lang="en-IN" sz="2800" dirty="0" smtClean="0">
                <a:latin typeface="Berlin Sans FB" pitchFamily="34" charset="0"/>
              </a:rPr>
              <a:t/>
            </a:r>
            <a:br>
              <a:rPr lang="en-IN" sz="2800" dirty="0" smtClean="0">
                <a:latin typeface="Berlin Sans FB" pitchFamily="34" charset="0"/>
              </a:rPr>
            </a:br>
            <a:endParaRPr lang="en-IN" sz="2800" dirty="0">
              <a:latin typeface="Berlin Sans FB" pitchFamily="34" charset="0"/>
            </a:endParaRPr>
          </a:p>
        </p:txBody>
      </p:sp>
      <p:sp>
        <p:nvSpPr>
          <p:cNvPr id="3" name="Content Placeholder 2"/>
          <p:cNvSpPr>
            <a:spLocks noGrp="1"/>
          </p:cNvSpPr>
          <p:nvPr>
            <p:ph idx="1"/>
          </p:nvPr>
        </p:nvSpPr>
        <p:spPr>
          <a:xfrm>
            <a:off x="0" y="4038600"/>
            <a:ext cx="8915400" cy="1401763"/>
          </a:xfrm>
          <a:solidFill>
            <a:srgbClr val="FF0000"/>
          </a:solidFill>
        </p:spPr>
        <p:txBody>
          <a:bodyPr>
            <a:noAutofit/>
          </a:bodyPr>
          <a:lstStyle/>
          <a:p>
            <a:pPr algn="just">
              <a:buNone/>
            </a:pPr>
            <a:r>
              <a:rPr lang="en-US" sz="1450" b="1" i="1" dirty="0" smtClean="0">
                <a:solidFill>
                  <a:schemeClr val="bg1"/>
                </a:solidFill>
                <a:latin typeface="Cambria" pitchFamily="18" charset="0"/>
              </a:rPr>
              <a:t>          Addressing an interaction </a:t>
            </a:r>
            <a:r>
              <a:rPr lang="en-US" sz="1450" b="1" i="1" dirty="0" err="1" smtClean="0">
                <a:solidFill>
                  <a:schemeClr val="bg1"/>
                </a:solidFill>
                <a:latin typeface="Cambria" pitchFamily="18" charset="0"/>
              </a:rPr>
              <a:t>organised</a:t>
            </a:r>
            <a:r>
              <a:rPr lang="en-US" sz="1450" b="1" i="1" dirty="0" smtClean="0">
                <a:solidFill>
                  <a:schemeClr val="bg1"/>
                </a:solidFill>
                <a:latin typeface="Cambria" pitchFamily="18" charset="0"/>
              </a:rPr>
              <a:t> by the KeSCPCR in connection Bharat </a:t>
            </a:r>
            <a:r>
              <a:rPr lang="en-US" sz="1450" b="1" i="1" dirty="0" err="1" smtClean="0">
                <a:solidFill>
                  <a:schemeClr val="bg1"/>
                </a:solidFill>
                <a:latin typeface="Cambria" pitchFamily="18" charset="0"/>
              </a:rPr>
              <a:t>Yatra</a:t>
            </a:r>
            <a:r>
              <a:rPr lang="en-US" sz="1450" b="1" i="1" dirty="0" smtClean="0">
                <a:solidFill>
                  <a:schemeClr val="bg1"/>
                </a:solidFill>
                <a:latin typeface="Cambria" pitchFamily="18" charset="0"/>
              </a:rPr>
              <a:t>, Shri. </a:t>
            </a:r>
            <a:r>
              <a:rPr lang="en-US" sz="1450" b="1" i="1" dirty="0" err="1" smtClean="0">
                <a:solidFill>
                  <a:schemeClr val="bg1"/>
                </a:solidFill>
                <a:latin typeface="Cambria" pitchFamily="18" charset="0"/>
              </a:rPr>
              <a:t>Satyarthi</a:t>
            </a:r>
            <a:r>
              <a:rPr lang="en-US" sz="1450" b="1" i="1" dirty="0" smtClean="0">
                <a:solidFill>
                  <a:schemeClr val="bg1"/>
                </a:solidFill>
                <a:latin typeface="Cambria" pitchFamily="18" charset="0"/>
              </a:rPr>
              <a:t> said silence on the matter emboldened those committing the crimes. "Every hour two children get abused and eight children go missing in the country. No one can refuse the right of a child to childhood. A child knows no boundaries and irrespective of all geographical boundaries, the children should be protected ensuring their joy, freedom and dignity of life."</a:t>
            </a:r>
            <a:endParaRPr lang="en-IN" sz="1450" b="1" i="1" dirty="0">
              <a:solidFill>
                <a:schemeClr val="bg1"/>
              </a:solidFill>
              <a:latin typeface="Cambria" pitchFamily="18" charset="0"/>
            </a:endParaRPr>
          </a:p>
        </p:txBody>
      </p:sp>
      <p:pic>
        <p:nvPicPr>
          <p:cNvPr id="5" name="Picture 1"/>
          <p:cNvPicPr>
            <a:picLocks noChangeAspect="1" noChangeArrowheads="1"/>
          </p:cNvPicPr>
          <p:nvPr/>
        </p:nvPicPr>
        <p:blipFill>
          <a:blip r:embed="rId2"/>
          <a:srcRect/>
          <a:stretch>
            <a:fillRect/>
          </a:stretch>
        </p:blipFill>
        <p:spPr bwMode="auto">
          <a:xfrm>
            <a:off x="1" y="5435905"/>
            <a:ext cx="9143999" cy="1422095"/>
          </a:xfrm>
          <a:prstGeom prst="rect">
            <a:avLst/>
          </a:prstGeom>
          <a:noFill/>
          <a:ln w="9525">
            <a:noFill/>
            <a:miter lim="800000"/>
            <a:headEnd/>
            <a:tailEnd/>
          </a:ln>
          <a:effectLst/>
        </p:spPr>
      </p:pic>
      <p:sp>
        <p:nvSpPr>
          <p:cNvPr id="6" name="Rectangle 5"/>
          <p:cNvSpPr/>
          <p:nvPr/>
        </p:nvSpPr>
        <p:spPr>
          <a:xfrm>
            <a:off x="4953000" y="5486400"/>
            <a:ext cx="3505200" cy="27699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spcBef>
                <a:spcPct val="0"/>
              </a:spcBef>
              <a:defRPr/>
            </a:pPr>
            <a:r>
              <a:rPr lang="en-NZ" sz="1200" b="1" dirty="0" smtClean="0">
                <a:solidFill>
                  <a:srgbClr val="00B0F0"/>
                </a:solidFill>
                <a:latin typeface="Lucida Calligraphy" pitchFamily="66" charset="0"/>
              </a:rPr>
              <a:t>Towards Child Friendly Kerala</a:t>
            </a:r>
            <a:endParaRPr lang="en-IN" sz="1200" dirty="0">
              <a:solidFill>
                <a:srgbClr val="00B0F0"/>
              </a:solidFill>
              <a:latin typeface="Lucida Calligraphy" pitchFamily="66" charset="0"/>
            </a:endParaRPr>
          </a:p>
        </p:txBody>
      </p:sp>
      <p:pic>
        <p:nvPicPr>
          <p:cNvPr id="89090" name="Picture 195" descr="Image may contain: 3 people, people sitting"/>
          <p:cNvPicPr>
            <a:picLocks noChangeAspect="1" noChangeArrowheads="1"/>
          </p:cNvPicPr>
          <p:nvPr/>
        </p:nvPicPr>
        <p:blipFill>
          <a:blip r:embed="rId3"/>
          <a:srcRect/>
          <a:stretch>
            <a:fillRect/>
          </a:stretch>
        </p:blipFill>
        <p:spPr bwMode="auto">
          <a:xfrm>
            <a:off x="4724400" y="685800"/>
            <a:ext cx="4419600" cy="3304618"/>
          </a:xfrm>
          <a:prstGeom prst="rect">
            <a:avLst/>
          </a:prstGeom>
          <a:noFill/>
          <a:ln w="9525">
            <a:noFill/>
            <a:miter lim="800000"/>
            <a:headEnd/>
            <a:tailEnd/>
          </a:ln>
        </p:spPr>
      </p:pic>
      <p:pic>
        <p:nvPicPr>
          <p:cNvPr id="89091" name="Picture 198" descr="Image may contain: 3 people, people smiling, people on stage and people standing"/>
          <p:cNvPicPr>
            <a:picLocks noChangeAspect="1" noChangeArrowheads="1"/>
          </p:cNvPicPr>
          <p:nvPr/>
        </p:nvPicPr>
        <p:blipFill>
          <a:blip r:embed="rId4"/>
          <a:srcRect/>
          <a:stretch>
            <a:fillRect/>
          </a:stretch>
        </p:blipFill>
        <p:spPr bwMode="auto">
          <a:xfrm>
            <a:off x="0" y="685800"/>
            <a:ext cx="4724400" cy="327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An afternoon with </a:t>
            </a:r>
            <a:endParaRPr lang="en-IN" dirty="0"/>
          </a:p>
        </p:txBody>
      </p:sp>
      <p:sp>
        <p:nvSpPr>
          <p:cNvPr id="3" name="Content Placeholder 2"/>
          <p:cNvSpPr>
            <a:spLocks noGrp="1"/>
          </p:cNvSpPr>
          <p:nvPr>
            <p:ph idx="1"/>
          </p:nvPr>
        </p:nvSpPr>
        <p:spPr/>
        <p:txBody>
          <a:bodyPr/>
          <a:lstStyle/>
          <a:p>
            <a:endParaRPr lang="en-IN" b="1" dirty="0"/>
          </a:p>
        </p:txBody>
      </p:sp>
      <p:pic>
        <p:nvPicPr>
          <p:cNvPr id="62466" name="Picture 2" descr="Image may contain: 5 people, people smiling, people on stage"/>
          <p:cNvPicPr>
            <a:picLocks noChangeAspect="1" noChangeArrowheads="1"/>
          </p:cNvPicPr>
          <p:nvPr/>
        </p:nvPicPr>
        <p:blipFill>
          <a:blip r:embed="rId2"/>
          <a:srcRect/>
          <a:stretch>
            <a:fillRect/>
          </a:stretch>
        </p:blipFill>
        <p:spPr bwMode="auto">
          <a:xfrm>
            <a:off x="4648200" y="0"/>
            <a:ext cx="4495800" cy="3352800"/>
          </a:xfrm>
          <a:prstGeom prst="rect">
            <a:avLst/>
          </a:prstGeom>
          <a:noFill/>
        </p:spPr>
      </p:pic>
      <p:pic>
        <p:nvPicPr>
          <p:cNvPr id="62468" name="Picture 4" descr="Image may contain: 6 people, people smiling"/>
          <p:cNvPicPr>
            <a:picLocks noChangeAspect="1" noChangeArrowheads="1"/>
          </p:cNvPicPr>
          <p:nvPr/>
        </p:nvPicPr>
        <p:blipFill>
          <a:blip r:embed="rId3"/>
          <a:srcRect/>
          <a:stretch>
            <a:fillRect/>
          </a:stretch>
        </p:blipFill>
        <p:spPr bwMode="auto">
          <a:xfrm>
            <a:off x="24020" y="0"/>
            <a:ext cx="4624180" cy="3352800"/>
          </a:xfrm>
          <a:prstGeom prst="rect">
            <a:avLst/>
          </a:prstGeom>
          <a:noFill/>
        </p:spPr>
      </p:pic>
      <p:pic>
        <p:nvPicPr>
          <p:cNvPr id="62470" name="Picture 6" descr="Image may contain: 11 people, people smiling, crowd"/>
          <p:cNvPicPr>
            <a:picLocks noChangeAspect="1" noChangeArrowheads="1"/>
          </p:cNvPicPr>
          <p:nvPr/>
        </p:nvPicPr>
        <p:blipFill>
          <a:blip r:embed="rId4"/>
          <a:srcRect/>
          <a:stretch>
            <a:fillRect/>
          </a:stretch>
        </p:blipFill>
        <p:spPr bwMode="auto">
          <a:xfrm>
            <a:off x="0" y="3352800"/>
            <a:ext cx="9144000" cy="2974145"/>
          </a:xfrm>
          <a:prstGeom prst="rect">
            <a:avLst/>
          </a:prstGeom>
          <a:noFill/>
        </p:spPr>
      </p:pic>
      <p:pic>
        <p:nvPicPr>
          <p:cNvPr id="7" name="Picture 1"/>
          <p:cNvPicPr>
            <a:picLocks noChangeAspect="1" noChangeArrowheads="1"/>
          </p:cNvPicPr>
          <p:nvPr/>
        </p:nvPicPr>
        <p:blipFill>
          <a:blip r:embed="rId5"/>
          <a:srcRect/>
          <a:stretch>
            <a:fillRect/>
          </a:stretch>
        </p:blipFill>
        <p:spPr bwMode="auto">
          <a:xfrm>
            <a:off x="1" y="5435905"/>
            <a:ext cx="9143999" cy="1422095"/>
          </a:xfrm>
          <a:prstGeom prst="rect">
            <a:avLst/>
          </a:prstGeom>
          <a:noFill/>
          <a:ln w="9525">
            <a:noFill/>
            <a:miter lim="800000"/>
            <a:headEnd/>
            <a:tailEnd/>
          </a:ln>
          <a:effectLst/>
        </p:spPr>
      </p:pic>
      <p:sp>
        <p:nvSpPr>
          <p:cNvPr id="8" name="Rectangle 7"/>
          <p:cNvSpPr/>
          <p:nvPr/>
        </p:nvSpPr>
        <p:spPr>
          <a:xfrm>
            <a:off x="4953000" y="5486400"/>
            <a:ext cx="3505200" cy="27699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spcBef>
                <a:spcPct val="0"/>
              </a:spcBef>
              <a:defRPr/>
            </a:pPr>
            <a:r>
              <a:rPr lang="en-NZ" sz="1200" b="1" dirty="0" smtClean="0">
                <a:solidFill>
                  <a:srgbClr val="00B0F0"/>
                </a:solidFill>
                <a:latin typeface="Lucida Calligraphy" pitchFamily="66" charset="0"/>
              </a:rPr>
              <a:t>Towards Child Friendly Kerala</a:t>
            </a:r>
            <a:endParaRPr lang="en-IN" sz="1200" dirty="0">
              <a:solidFill>
                <a:srgbClr val="00B0F0"/>
              </a:solidFill>
              <a:latin typeface="Lucida Calligraphy" pitchFamily="66"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90114" name="Picture 52" descr="000003"/>
          <p:cNvPicPr>
            <a:picLocks noChangeAspect="1" noChangeArrowheads="1"/>
          </p:cNvPicPr>
          <p:nvPr/>
        </p:nvPicPr>
        <p:blipFill>
          <a:blip r:embed="rId2"/>
          <a:srcRect/>
          <a:stretch>
            <a:fillRect/>
          </a:stretch>
        </p:blipFill>
        <p:spPr bwMode="auto">
          <a:xfrm>
            <a:off x="0" y="0"/>
            <a:ext cx="9024471" cy="5334000"/>
          </a:xfrm>
          <a:prstGeom prst="rect">
            <a:avLst/>
          </a:prstGeom>
          <a:noFill/>
          <a:ln w="9525">
            <a:noFill/>
            <a:miter lim="800000"/>
            <a:headEnd/>
            <a:tailEnd/>
          </a:ln>
        </p:spPr>
      </p:pic>
      <p:pic>
        <p:nvPicPr>
          <p:cNvPr id="5" name="Picture 1"/>
          <p:cNvPicPr>
            <a:picLocks noChangeAspect="1" noChangeArrowheads="1"/>
          </p:cNvPicPr>
          <p:nvPr/>
        </p:nvPicPr>
        <p:blipFill>
          <a:blip r:embed="rId3"/>
          <a:srcRect/>
          <a:stretch>
            <a:fillRect/>
          </a:stretch>
        </p:blipFill>
        <p:spPr bwMode="auto">
          <a:xfrm>
            <a:off x="0" y="5512105"/>
            <a:ext cx="9143999" cy="1422095"/>
          </a:xfrm>
          <a:prstGeom prst="rect">
            <a:avLst/>
          </a:prstGeom>
          <a:noFill/>
          <a:ln w="9525">
            <a:noFill/>
            <a:miter lim="800000"/>
            <a:headEnd/>
            <a:tailEnd/>
          </a:ln>
          <a:effectLst/>
        </p:spPr>
      </p:pic>
      <p:sp>
        <p:nvSpPr>
          <p:cNvPr id="6" name="Rectangle 5"/>
          <p:cNvSpPr/>
          <p:nvPr/>
        </p:nvSpPr>
        <p:spPr>
          <a:xfrm>
            <a:off x="4953000" y="5334000"/>
            <a:ext cx="3505200" cy="27699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spcBef>
                <a:spcPct val="0"/>
              </a:spcBef>
              <a:defRPr/>
            </a:pPr>
            <a:r>
              <a:rPr lang="en-NZ" sz="1200" b="1" dirty="0" smtClean="0">
                <a:solidFill>
                  <a:srgbClr val="00B0F0"/>
                </a:solidFill>
                <a:latin typeface="Lucida Calligraphy" pitchFamily="66" charset="0"/>
              </a:rPr>
              <a:t>Towards Child Friendly Kerala</a:t>
            </a:r>
            <a:endParaRPr lang="en-IN" sz="1200" dirty="0">
              <a:solidFill>
                <a:srgbClr val="00B0F0"/>
              </a:solidFill>
              <a:latin typeface="Lucida Calligraphy" pitchFamily="66"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latin typeface="Berlin Sans FB" pitchFamily="34" charset="0"/>
              </a:rPr>
              <a:t/>
            </a:r>
            <a:br>
              <a:rPr lang="en-US" sz="3600" b="1" dirty="0" smtClean="0">
                <a:latin typeface="Berlin Sans FB" pitchFamily="34" charset="0"/>
              </a:rPr>
            </a:br>
            <a:r>
              <a:rPr lang="en-US" sz="3600" b="1" dirty="0" smtClean="0">
                <a:latin typeface="Berlin Sans FB" pitchFamily="34" charset="0"/>
              </a:rPr>
              <a:t>CHILD RIGHTS WEEK CELEBRATIONS</a:t>
            </a:r>
            <a:r>
              <a:rPr lang="en-IN" sz="3600" dirty="0" smtClean="0">
                <a:latin typeface="Berlin Sans FB" pitchFamily="34" charset="0"/>
              </a:rPr>
              <a:t/>
            </a:r>
            <a:br>
              <a:rPr lang="en-IN" sz="3600" dirty="0" smtClean="0">
                <a:latin typeface="Berlin Sans FB" pitchFamily="34" charset="0"/>
              </a:rPr>
            </a:br>
            <a:endParaRPr lang="en-IN" sz="3600" dirty="0">
              <a:latin typeface="Berlin Sans FB" pitchFamily="34" charset="0"/>
            </a:endParaRPr>
          </a:p>
        </p:txBody>
      </p:sp>
      <p:sp>
        <p:nvSpPr>
          <p:cNvPr id="3" name="Content Placeholder 2"/>
          <p:cNvSpPr>
            <a:spLocks noGrp="1"/>
          </p:cNvSpPr>
          <p:nvPr>
            <p:ph idx="1"/>
          </p:nvPr>
        </p:nvSpPr>
        <p:spPr/>
        <p:txBody>
          <a:bodyPr>
            <a:normAutofit/>
          </a:bodyPr>
          <a:lstStyle/>
          <a:p>
            <a:r>
              <a:rPr lang="en-US" sz="2000" dirty="0" smtClean="0">
                <a:latin typeface="Cambria" pitchFamily="18" charset="0"/>
              </a:rPr>
              <a:t>Every year Commission celebrates the Child Rights Week (November 14 -20) in collaboration with the District Child Protection Officers in every district who, along with NGOs and student volunteers, propose to create greater awareness Various activities and public engagements have been planned across the state in this regard. These include the following activities directly taken up by the Commission.</a:t>
            </a:r>
            <a:endParaRPr lang="en-IN" sz="2000" dirty="0" smtClean="0">
              <a:latin typeface="Cambria" pitchFamily="18" charset="0"/>
            </a:endParaRPr>
          </a:p>
          <a:p>
            <a:pPr>
              <a:buNone/>
            </a:pPr>
            <a:endParaRPr lang="en-IN" dirty="0" smtClean="0"/>
          </a:p>
          <a:p>
            <a:endParaRPr lang="en-IN" dirty="0"/>
          </a:p>
        </p:txBody>
      </p:sp>
      <p:pic>
        <p:nvPicPr>
          <p:cNvPr id="51202" name="Picture 214" descr="C:\Users\user\Desktop\ChildRightseek Content\Screen Shot 2016-12-15 at 2.10.51 PM.png"/>
          <p:cNvPicPr>
            <a:picLocks noChangeAspect="1" noChangeArrowheads="1"/>
          </p:cNvPicPr>
          <p:nvPr/>
        </p:nvPicPr>
        <p:blipFill>
          <a:blip r:embed="rId2"/>
          <a:srcRect/>
          <a:stretch>
            <a:fillRect/>
          </a:stretch>
        </p:blipFill>
        <p:spPr bwMode="auto">
          <a:xfrm>
            <a:off x="1371600" y="3505200"/>
            <a:ext cx="6764153" cy="1898359"/>
          </a:xfrm>
          <a:prstGeom prst="rect">
            <a:avLst/>
          </a:prstGeom>
          <a:noFill/>
          <a:ln w="9525">
            <a:noFill/>
            <a:miter lim="800000"/>
            <a:headEnd/>
            <a:tailEnd/>
          </a:ln>
        </p:spPr>
      </p:pic>
      <p:pic>
        <p:nvPicPr>
          <p:cNvPr id="5" name="Picture 1"/>
          <p:cNvPicPr>
            <a:picLocks noChangeAspect="1" noChangeArrowheads="1"/>
          </p:cNvPicPr>
          <p:nvPr/>
        </p:nvPicPr>
        <p:blipFill>
          <a:blip r:embed="rId3"/>
          <a:srcRect/>
          <a:stretch>
            <a:fillRect/>
          </a:stretch>
        </p:blipFill>
        <p:spPr bwMode="auto">
          <a:xfrm>
            <a:off x="1" y="5435905"/>
            <a:ext cx="9143999" cy="1422095"/>
          </a:xfrm>
          <a:prstGeom prst="rect">
            <a:avLst/>
          </a:prstGeom>
          <a:noFill/>
          <a:ln w="9525">
            <a:noFill/>
            <a:miter lim="800000"/>
            <a:headEnd/>
            <a:tailEnd/>
          </a:ln>
          <a:effectLst/>
        </p:spPr>
      </p:pic>
      <p:sp>
        <p:nvSpPr>
          <p:cNvPr id="6" name="Rectangle 5"/>
          <p:cNvSpPr/>
          <p:nvPr/>
        </p:nvSpPr>
        <p:spPr>
          <a:xfrm>
            <a:off x="4953000" y="5486400"/>
            <a:ext cx="3505200" cy="27699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spcBef>
                <a:spcPct val="0"/>
              </a:spcBef>
              <a:defRPr/>
            </a:pPr>
            <a:r>
              <a:rPr lang="en-NZ" sz="1200" b="1" dirty="0" smtClean="0">
                <a:solidFill>
                  <a:srgbClr val="00B0F0"/>
                </a:solidFill>
                <a:latin typeface="Lucida Calligraphy" pitchFamily="66" charset="0"/>
              </a:rPr>
              <a:t>Towards Child Friendly Kerala</a:t>
            </a:r>
            <a:endParaRPr lang="en-IN" sz="1200" dirty="0">
              <a:solidFill>
                <a:srgbClr val="00B0F0"/>
              </a:solidFill>
              <a:latin typeface="Lucida Calligraphy" pitchFamily="66"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Berlin Sans FB" pitchFamily="34" charset="0"/>
              </a:rPr>
              <a:t/>
            </a:r>
            <a:br>
              <a:rPr lang="en-US" b="1" dirty="0" smtClean="0">
                <a:latin typeface="Berlin Sans FB" pitchFamily="34" charset="0"/>
              </a:rPr>
            </a:br>
            <a:r>
              <a:rPr lang="en-US" b="1" dirty="0" smtClean="0">
                <a:latin typeface="Berlin Sans FB" pitchFamily="34" charset="0"/>
              </a:rPr>
              <a:t>CHILD RIGHTS WEEK CELEBRATIONS</a:t>
            </a:r>
            <a:r>
              <a:rPr lang="en-IN" dirty="0" smtClean="0">
                <a:latin typeface="Berlin Sans FB" pitchFamily="34" charset="0"/>
              </a:rPr>
              <a:t/>
            </a:r>
            <a:br>
              <a:rPr lang="en-IN" dirty="0" smtClean="0">
                <a:latin typeface="Berlin Sans FB" pitchFamily="34" charset="0"/>
              </a:rPr>
            </a:br>
            <a:endParaRPr lang="en-IN" dirty="0"/>
          </a:p>
        </p:txBody>
      </p:sp>
      <p:pic>
        <p:nvPicPr>
          <p:cNvPr id="55298" name="Picture 2" descr="C:\Users\user\Desktop\ALL\ANNUAL REPORT\PICTURES\photo.jpg"/>
          <p:cNvPicPr>
            <a:picLocks noChangeAspect="1" noChangeArrowheads="1"/>
          </p:cNvPicPr>
          <p:nvPr/>
        </p:nvPicPr>
        <p:blipFill>
          <a:blip r:embed="rId2" cstate="print"/>
          <a:srcRect/>
          <a:stretch>
            <a:fillRect/>
          </a:stretch>
        </p:blipFill>
        <p:spPr bwMode="auto">
          <a:xfrm>
            <a:off x="1676400" y="1600200"/>
            <a:ext cx="6019800" cy="3998089"/>
          </a:xfrm>
          <a:prstGeom prst="rect">
            <a:avLst/>
          </a:prstGeom>
          <a:noFill/>
        </p:spPr>
      </p:pic>
      <p:pic>
        <p:nvPicPr>
          <p:cNvPr id="5" name="Picture 1"/>
          <p:cNvPicPr>
            <a:picLocks noChangeAspect="1" noChangeArrowheads="1"/>
          </p:cNvPicPr>
          <p:nvPr/>
        </p:nvPicPr>
        <p:blipFill>
          <a:blip r:embed="rId3"/>
          <a:srcRect/>
          <a:stretch>
            <a:fillRect/>
          </a:stretch>
        </p:blipFill>
        <p:spPr bwMode="auto">
          <a:xfrm>
            <a:off x="1" y="5435905"/>
            <a:ext cx="9143999" cy="1422095"/>
          </a:xfrm>
          <a:prstGeom prst="rect">
            <a:avLst/>
          </a:prstGeom>
          <a:noFill/>
          <a:ln w="9525">
            <a:noFill/>
            <a:miter lim="800000"/>
            <a:headEnd/>
            <a:tailEnd/>
          </a:ln>
          <a:effectLst/>
        </p:spPr>
      </p:pic>
      <p:sp>
        <p:nvSpPr>
          <p:cNvPr id="6" name="Rectangle 5"/>
          <p:cNvSpPr/>
          <p:nvPr/>
        </p:nvSpPr>
        <p:spPr>
          <a:xfrm>
            <a:off x="4953000" y="5486400"/>
            <a:ext cx="3505200" cy="27699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spcBef>
                <a:spcPct val="0"/>
              </a:spcBef>
              <a:defRPr/>
            </a:pPr>
            <a:r>
              <a:rPr lang="en-NZ" sz="1200" b="1" dirty="0" smtClean="0">
                <a:solidFill>
                  <a:srgbClr val="00B0F0"/>
                </a:solidFill>
                <a:latin typeface="Lucida Calligraphy" pitchFamily="66" charset="0"/>
              </a:rPr>
              <a:t>Towards Child Friendly Kerala</a:t>
            </a:r>
            <a:endParaRPr lang="en-IN" sz="1200" dirty="0">
              <a:solidFill>
                <a:srgbClr val="00B0F0"/>
              </a:solidFill>
              <a:latin typeface="Lucida Calligraphy" pitchFamily="66"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Berlin Sans FB" pitchFamily="34" charset="0"/>
              </a:rPr>
              <a:t/>
            </a:r>
            <a:br>
              <a:rPr lang="en-US" b="1" dirty="0" smtClean="0">
                <a:latin typeface="Berlin Sans FB" pitchFamily="34" charset="0"/>
              </a:rPr>
            </a:br>
            <a:r>
              <a:rPr lang="en-US" b="1" dirty="0" smtClean="0">
                <a:latin typeface="Berlin Sans FB" pitchFamily="34" charset="0"/>
              </a:rPr>
              <a:t>CHILD RIGHTS WEEK CELEBRATIONS</a:t>
            </a:r>
            <a:r>
              <a:rPr lang="en-IN" dirty="0" smtClean="0">
                <a:latin typeface="Berlin Sans FB" pitchFamily="34" charset="0"/>
              </a:rPr>
              <a:t/>
            </a:r>
            <a:br>
              <a:rPr lang="en-IN" dirty="0" smtClean="0">
                <a:latin typeface="Berlin Sans FB" pitchFamily="34" charset="0"/>
              </a:rPr>
            </a:br>
            <a:endParaRPr lang="en-IN" dirty="0"/>
          </a:p>
        </p:txBody>
      </p:sp>
      <p:sp>
        <p:nvSpPr>
          <p:cNvPr id="3" name="Content Placeholder 2"/>
          <p:cNvSpPr>
            <a:spLocks noGrp="1"/>
          </p:cNvSpPr>
          <p:nvPr>
            <p:ph idx="1"/>
          </p:nvPr>
        </p:nvSpPr>
        <p:spPr/>
        <p:txBody>
          <a:bodyPr/>
          <a:lstStyle/>
          <a:p>
            <a:endParaRPr lang="en-IN" dirty="0"/>
          </a:p>
        </p:txBody>
      </p:sp>
      <p:pic>
        <p:nvPicPr>
          <p:cNvPr id="88066" name="Picture 92" descr="Image may contain: 8 people, people smiling, text"/>
          <p:cNvPicPr>
            <a:picLocks noChangeAspect="1" noChangeArrowheads="1"/>
          </p:cNvPicPr>
          <p:nvPr/>
        </p:nvPicPr>
        <p:blipFill>
          <a:blip r:embed="rId2"/>
          <a:srcRect/>
          <a:stretch>
            <a:fillRect/>
          </a:stretch>
        </p:blipFill>
        <p:spPr bwMode="auto">
          <a:xfrm>
            <a:off x="457200" y="1498389"/>
            <a:ext cx="8072970" cy="53596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noAutofit/>
          </a:bodyPr>
          <a:lstStyle/>
          <a:p>
            <a:r>
              <a:rPr lang="en-NZ" sz="3200" b="1" dirty="0" smtClean="0">
                <a:latin typeface="Berlin Sans FB" pitchFamily="34" charset="0"/>
              </a:rPr>
              <a:t>Special (postal) cover on Child Rights </a:t>
            </a:r>
            <a:endParaRPr lang="en-IN" sz="3200" dirty="0"/>
          </a:p>
        </p:txBody>
      </p:sp>
      <p:sp>
        <p:nvSpPr>
          <p:cNvPr id="3" name="Content Placeholder 2"/>
          <p:cNvSpPr>
            <a:spLocks noGrp="1"/>
          </p:cNvSpPr>
          <p:nvPr>
            <p:ph idx="1"/>
          </p:nvPr>
        </p:nvSpPr>
        <p:spPr/>
        <p:txBody>
          <a:bodyPr>
            <a:normAutofit/>
          </a:bodyPr>
          <a:lstStyle/>
          <a:p>
            <a:pPr>
              <a:buNone/>
            </a:pPr>
            <a:endParaRPr lang="en-NZ" dirty="0" smtClean="0">
              <a:latin typeface="Cambria" pitchFamily="18" charset="0"/>
            </a:endParaRPr>
          </a:p>
          <a:p>
            <a:pPr>
              <a:buNone/>
            </a:pPr>
            <a:endParaRPr lang="en-NZ" dirty="0" smtClean="0">
              <a:latin typeface="Cambria" pitchFamily="18" charset="0"/>
            </a:endParaRPr>
          </a:p>
          <a:p>
            <a:pPr>
              <a:buNone/>
            </a:pPr>
            <a:endParaRPr lang="en-NZ" dirty="0" smtClean="0">
              <a:latin typeface="Cambria" pitchFamily="18" charset="0"/>
            </a:endParaRPr>
          </a:p>
          <a:p>
            <a:pPr>
              <a:buNone/>
            </a:pPr>
            <a:endParaRPr lang="en-NZ" dirty="0" smtClean="0">
              <a:latin typeface="Cambria" pitchFamily="18" charset="0"/>
            </a:endParaRPr>
          </a:p>
          <a:p>
            <a:pPr>
              <a:buNone/>
            </a:pPr>
            <a:endParaRPr lang="en-NZ" dirty="0" smtClean="0">
              <a:latin typeface="Cambria" pitchFamily="18" charset="0"/>
            </a:endParaRPr>
          </a:p>
          <a:p>
            <a:pPr>
              <a:buNone/>
            </a:pPr>
            <a:endParaRPr lang="en-NZ" dirty="0" smtClean="0">
              <a:latin typeface="Cambria" pitchFamily="18" charset="0"/>
            </a:endParaRPr>
          </a:p>
          <a:p>
            <a:pPr>
              <a:buNone/>
            </a:pPr>
            <a:endParaRPr lang="en-NZ" dirty="0" smtClean="0">
              <a:latin typeface="Cambria" pitchFamily="18" charset="0"/>
            </a:endParaRPr>
          </a:p>
          <a:p>
            <a:pPr>
              <a:buNone/>
            </a:pPr>
            <a:endParaRPr lang="en-NZ" dirty="0" smtClean="0">
              <a:latin typeface="Cambria" pitchFamily="18" charset="0"/>
            </a:endParaRPr>
          </a:p>
          <a:p>
            <a:pPr>
              <a:buNone/>
            </a:pPr>
            <a:endParaRPr lang="en-NZ" dirty="0" smtClean="0">
              <a:latin typeface="Cambria" pitchFamily="18" charset="0"/>
            </a:endParaRPr>
          </a:p>
        </p:txBody>
      </p:sp>
      <p:pic>
        <p:nvPicPr>
          <p:cNvPr id="60418" name="Picture 2" descr="Image may contain: 7 people, people smiling, people standing"/>
          <p:cNvPicPr>
            <a:picLocks noChangeAspect="1" noChangeArrowheads="1"/>
          </p:cNvPicPr>
          <p:nvPr/>
        </p:nvPicPr>
        <p:blipFill>
          <a:blip r:embed="rId2"/>
          <a:srcRect/>
          <a:stretch>
            <a:fillRect/>
          </a:stretch>
        </p:blipFill>
        <p:spPr bwMode="auto">
          <a:xfrm>
            <a:off x="685800" y="914400"/>
            <a:ext cx="7802879" cy="5181600"/>
          </a:xfrm>
          <a:prstGeom prst="rect">
            <a:avLst/>
          </a:prstGeom>
          <a:noFill/>
        </p:spPr>
      </p:pic>
      <p:sp>
        <p:nvSpPr>
          <p:cNvPr id="5" name="Rectangle 4"/>
          <p:cNvSpPr/>
          <p:nvPr/>
        </p:nvSpPr>
        <p:spPr>
          <a:xfrm>
            <a:off x="685800" y="6096000"/>
            <a:ext cx="8458200" cy="646331"/>
          </a:xfrm>
          <a:prstGeom prst="rect">
            <a:avLst/>
          </a:prstGeom>
          <a:solidFill>
            <a:srgbClr val="FF0000"/>
          </a:solidFill>
        </p:spPr>
        <p:txBody>
          <a:bodyPr wrap="square">
            <a:spAutoFit/>
          </a:bodyPr>
          <a:lstStyle/>
          <a:p>
            <a:pPr>
              <a:buNone/>
            </a:pPr>
            <a:r>
              <a:rPr lang="en-NZ" b="1" i="1" dirty="0" smtClean="0">
                <a:latin typeface="Cambria" pitchFamily="18" charset="0"/>
              </a:rPr>
              <a:t>Commemorating 25</a:t>
            </a:r>
            <a:r>
              <a:rPr lang="en-NZ" b="1" i="1" baseline="30000" dirty="0" smtClean="0">
                <a:latin typeface="Cambria" pitchFamily="18" charset="0"/>
              </a:rPr>
              <a:t>th</a:t>
            </a:r>
            <a:r>
              <a:rPr lang="en-NZ" b="1" i="1" dirty="0" smtClean="0">
                <a:latin typeface="Cambria" pitchFamily="18" charset="0"/>
              </a:rPr>
              <a:t> year of UNCRC</a:t>
            </a:r>
          </a:p>
          <a:p>
            <a:pPr>
              <a:buNone/>
            </a:pPr>
            <a:endParaRPr lang="en-IN" b="1" i="1" dirty="0">
              <a:latin typeface="Cambria" pitchFamily="18" charset="0"/>
            </a:endParaRPr>
          </a:p>
        </p:txBody>
      </p:sp>
      <p:pic>
        <p:nvPicPr>
          <p:cNvPr id="6" name="Picture 1"/>
          <p:cNvPicPr>
            <a:picLocks noChangeAspect="1" noChangeArrowheads="1"/>
          </p:cNvPicPr>
          <p:nvPr/>
        </p:nvPicPr>
        <p:blipFill>
          <a:blip r:embed="rId3"/>
          <a:srcRect/>
          <a:stretch>
            <a:fillRect/>
          </a:stretch>
        </p:blipFill>
        <p:spPr bwMode="auto">
          <a:xfrm>
            <a:off x="1" y="5435905"/>
            <a:ext cx="9143999" cy="1422095"/>
          </a:xfrm>
          <a:prstGeom prst="rect">
            <a:avLst/>
          </a:prstGeom>
          <a:noFill/>
          <a:ln w="9525">
            <a:noFill/>
            <a:miter lim="800000"/>
            <a:headEnd/>
            <a:tailEnd/>
          </a:ln>
          <a:effectLst/>
        </p:spPr>
      </p:pic>
      <p:sp>
        <p:nvSpPr>
          <p:cNvPr id="7" name="Rectangle 6"/>
          <p:cNvSpPr/>
          <p:nvPr/>
        </p:nvSpPr>
        <p:spPr>
          <a:xfrm>
            <a:off x="685800" y="4840069"/>
            <a:ext cx="7848600" cy="646331"/>
          </a:xfrm>
          <a:prstGeom prst="rect">
            <a:avLst/>
          </a:prstGeom>
          <a:solidFill>
            <a:srgbClr val="FF0000"/>
          </a:solidFill>
        </p:spPr>
        <p:txBody>
          <a:bodyPr wrap="square">
            <a:spAutoFit/>
          </a:bodyPr>
          <a:lstStyle/>
          <a:p>
            <a:r>
              <a:rPr lang="en-IN" sz="1200" b="1" i="1" dirty="0" smtClean="0">
                <a:solidFill>
                  <a:schemeClr val="bg1"/>
                </a:solidFill>
                <a:latin typeface="Cambria" pitchFamily="18" charset="0"/>
              </a:rPr>
              <a:t>Shri. </a:t>
            </a:r>
            <a:r>
              <a:rPr lang="en-IN" sz="1200" b="1" i="1" dirty="0" err="1" smtClean="0">
                <a:solidFill>
                  <a:schemeClr val="bg1"/>
                </a:solidFill>
                <a:latin typeface="Cambria" pitchFamily="18" charset="0"/>
              </a:rPr>
              <a:t>Pinarayi</a:t>
            </a:r>
            <a:r>
              <a:rPr lang="en-IN" sz="1200" b="1" i="1" dirty="0" smtClean="0">
                <a:solidFill>
                  <a:schemeClr val="bg1"/>
                </a:solidFill>
                <a:latin typeface="Cambria" pitchFamily="18" charset="0"/>
              </a:rPr>
              <a:t> </a:t>
            </a:r>
            <a:r>
              <a:rPr lang="en-IN" sz="1200" b="1" i="1" dirty="0" err="1" smtClean="0">
                <a:solidFill>
                  <a:schemeClr val="bg1"/>
                </a:solidFill>
                <a:latin typeface="Cambria" pitchFamily="18" charset="0"/>
              </a:rPr>
              <a:t>Vijayan</a:t>
            </a:r>
            <a:r>
              <a:rPr lang="en-IN" sz="1200" b="1" i="1" dirty="0" smtClean="0">
                <a:solidFill>
                  <a:schemeClr val="bg1"/>
                </a:solidFill>
                <a:latin typeface="Cambria" pitchFamily="18" charset="0"/>
              </a:rPr>
              <a:t>, Chief Minister releasing a special postal cover to commemorate the silver jubilee of India ratifying the U.N. Convention on the Rights of the Child . Also </a:t>
            </a:r>
            <a:r>
              <a:rPr lang="en-IN" sz="1200" b="1" i="1" dirty="0" err="1" smtClean="0">
                <a:solidFill>
                  <a:schemeClr val="bg1"/>
                </a:solidFill>
                <a:latin typeface="Cambria" pitchFamily="18" charset="0"/>
              </a:rPr>
              <a:t>seens</a:t>
            </a:r>
            <a:r>
              <a:rPr lang="en-IN" sz="1200" b="1" i="1" dirty="0" smtClean="0">
                <a:solidFill>
                  <a:schemeClr val="bg1"/>
                </a:solidFill>
                <a:latin typeface="Cambria" pitchFamily="18" charset="0"/>
              </a:rPr>
              <a:t> are Prof. C. </a:t>
            </a:r>
            <a:r>
              <a:rPr lang="en-IN" sz="1200" b="1" i="1" dirty="0" err="1" smtClean="0">
                <a:solidFill>
                  <a:schemeClr val="bg1"/>
                </a:solidFill>
                <a:latin typeface="Cambria" pitchFamily="18" charset="0"/>
              </a:rPr>
              <a:t>Raveendranath</a:t>
            </a:r>
            <a:r>
              <a:rPr lang="en-IN" sz="1200" b="1" i="1" dirty="0" smtClean="0">
                <a:solidFill>
                  <a:schemeClr val="bg1"/>
                </a:solidFill>
                <a:latin typeface="Cambria" pitchFamily="18" charset="0"/>
              </a:rPr>
              <a:t>, </a:t>
            </a:r>
            <a:r>
              <a:rPr lang="en-IN" sz="1200" b="1" i="1" dirty="0" err="1" smtClean="0">
                <a:solidFill>
                  <a:schemeClr val="bg1"/>
                </a:solidFill>
                <a:latin typeface="Cambria" pitchFamily="18" charset="0"/>
              </a:rPr>
              <a:t>Minsister</a:t>
            </a:r>
            <a:r>
              <a:rPr lang="en-IN" sz="1200" b="1" i="1" dirty="0" smtClean="0">
                <a:solidFill>
                  <a:schemeClr val="bg1"/>
                </a:solidFill>
                <a:latin typeface="Cambria" pitchFamily="18" charset="0"/>
              </a:rPr>
              <a:t> , Education, Team KeSCPCR </a:t>
            </a:r>
            <a:endParaRPr lang="en-NZ" sz="1200" b="1" i="1" dirty="0" smtClean="0">
              <a:solidFill>
                <a:schemeClr val="bg1"/>
              </a:solidFill>
              <a:latin typeface="Cambria" pitchFamily="18" charset="0"/>
            </a:endParaRPr>
          </a:p>
        </p:txBody>
      </p:sp>
      <p:sp>
        <p:nvSpPr>
          <p:cNvPr id="8" name="Rectangle 7"/>
          <p:cNvSpPr/>
          <p:nvPr/>
        </p:nvSpPr>
        <p:spPr>
          <a:xfrm>
            <a:off x="4953000" y="5486400"/>
            <a:ext cx="3505200" cy="27699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spcBef>
                <a:spcPct val="0"/>
              </a:spcBef>
              <a:defRPr/>
            </a:pPr>
            <a:r>
              <a:rPr lang="en-NZ" sz="1200" b="1" dirty="0" smtClean="0">
                <a:solidFill>
                  <a:srgbClr val="00B0F0"/>
                </a:solidFill>
                <a:latin typeface="Lucida Calligraphy" pitchFamily="66" charset="0"/>
              </a:rPr>
              <a:t>Towards Child Friendly Kerala</a:t>
            </a:r>
            <a:endParaRPr lang="en-IN" sz="1200" dirty="0">
              <a:solidFill>
                <a:srgbClr val="00B0F0"/>
              </a:solidFill>
              <a:latin typeface="Lucida Calligraphy" pitchFamily="66"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1026" name="Picture 2" descr="C:\Users\user\Desktop\ALL\ChildRightseek Content\Screen Shot 2016-12-15 at 2.16.21 PM.png"/>
          <p:cNvPicPr>
            <a:picLocks noChangeAspect="1" noChangeArrowheads="1"/>
          </p:cNvPicPr>
          <p:nvPr/>
        </p:nvPicPr>
        <p:blipFill>
          <a:blip r:embed="rId2"/>
          <a:srcRect/>
          <a:stretch>
            <a:fillRect/>
          </a:stretch>
        </p:blipFill>
        <p:spPr bwMode="auto">
          <a:xfrm>
            <a:off x="0" y="0"/>
            <a:ext cx="9144000" cy="5430078"/>
          </a:xfrm>
          <a:prstGeom prst="rect">
            <a:avLst/>
          </a:prstGeom>
          <a:noFill/>
        </p:spPr>
      </p:pic>
      <p:pic>
        <p:nvPicPr>
          <p:cNvPr id="5" name="Picture 1"/>
          <p:cNvPicPr>
            <a:picLocks noChangeAspect="1" noChangeArrowheads="1"/>
          </p:cNvPicPr>
          <p:nvPr/>
        </p:nvPicPr>
        <p:blipFill>
          <a:blip r:embed="rId3"/>
          <a:srcRect/>
          <a:stretch>
            <a:fillRect/>
          </a:stretch>
        </p:blipFill>
        <p:spPr bwMode="auto">
          <a:xfrm>
            <a:off x="0" y="5435904"/>
            <a:ext cx="9143999" cy="1422095"/>
          </a:xfrm>
          <a:prstGeom prst="rect">
            <a:avLst/>
          </a:prstGeom>
          <a:noFill/>
          <a:ln w="9525">
            <a:noFill/>
            <a:miter lim="800000"/>
            <a:headEnd/>
            <a:tailEnd/>
          </a:ln>
          <a:effectLst/>
        </p:spPr>
      </p:pic>
      <p:sp>
        <p:nvSpPr>
          <p:cNvPr id="6" name="Rectangle 5"/>
          <p:cNvSpPr/>
          <p:nvPr/>
        </p:nvSpPr>
        <p:spPr>
          <a:xfrm>
            <a:off x="4114800" y="5257800"/>
            <a:ext cx="4114800" cy="36933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spcBef>
                <a:spcPct val="0"/>
              </a:spcBef>
              <a:defRPr/>
            </a:pPr>
            <a:r>
              <a:rPr lang="en-NZ" b="1" dirty="0" smtClean="0">
                <a:solidFill>
                  <a:srgbClr val="00B0F0"/>
                </a:solidFill>
                <a:latin typeface="Lucida Calligraphy" pitchFamily="66" charset="0"/>
              </a:rPr>
              <a:t>Towards Child Friendly Kerala</a:t>
            </a:r>
            <a:endParaRPr lang="en-IN" dirty="0">
              <a:solidFill>
                <a:srgbClr val="00B0F0"/>
              </a:solidFill>
              <a:latin typeface="Lucida Calligraphy" pitchFamily="66"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mtClean="0"/>
              <a:t>Walk for Child Rights </a:t>
            </a:r>
            <a:endParaRPr lang="en-IN" dirty="0"/>
          </a:p>
        </p:txBody>
      </p:sp>
      <p:sp>
        <p:nvSpPr>
          <p:cNvPr id="9" name="Content Placeholder 8"/>
          <p:cNvSpPr>
            <a:spLocks noGrp="1"/>
          </p:cNvSpPr>
          <p:nvPr>
            <p:ph idx="1"/>
          </p:nvPr>
        </p:nvSpPr>
        <p:spPr/>
        <p:txBody>
          <a:bodyPr/>
          <a:lstStyle/>
          <a:p>
            <a:endParaRPr lang="en-IN"/>
          </a:p>
        </p:txBody>
      </p:sp>
      <p:pic>
        <p:nvPicPr>
          <p:cNvPr id="61442" name="Picture 2" descr="Image may contain: 5 people, crowd and outdoor"/>
          <p:cNvPicPr>
            <a:picLocks noChangeAspect="1" noChangeArrowheads="1"/>
          </p:cNvPicPr>
          <p:nvPr/>
        </p:nvPicPr>
        <p:blipFill>
          <a:blip r:embed="rId2"/>
          <a:srcRect/>
          <a:stretch>
            <a:fillRect/>
          </a:stretch>
        </p:blipFill>
        <p:spPr bwMode="auto">
          <a:xfrm>
            <a:off x="0" y="1371600"/>
            <a:ext cx="4267200" cy="3200401"/>
          </a:xfrm>
          <a:prstGeom prst="rect">
            <a:avLst/>
          </a:prstGeom>
          <a:noFill/>
        </p:spPr>
      </p:pic>
      <p:pic>
        <p:nvPicPr>
          <p:cNvPr id="61446" name="Picture 6" descr="Image may contain: 1 person"/>
          <p:cNvPicPr>
            <a:picLocks noChangeAspect="1" noChangeArrowheads="1"/>
          </p:cNvPicPr>
          <p:nvPr/>
        </p:nvPicPr>
        <p:blipFill>
          <a:blip r:embed="rId3"/>
          <a:srcRect/>
          <a:stretch>
            <a:fillRect/>
          </a:stretch>
        </p:blipFill>
        <p:spPr bwMode="auto">
          <a:xfrm>
            <a:off x="0" y="5953"/>
            <a:ext cx="9144000" cy="1594248"/>
          </a:xfrm>
          <a:prstGeom prst="rect">
            <a:avLst/>
          </a:prstGeom>
          <a:noFill/>
        </p:spPr>
      </p:pic>
      <p:pic>
        <p:nvPicPr>
          <p:cNvPr id="61444" name="Picture 4" descr="https://scontent-sit4-1.xx.fbcdn.net/v/t1.0-9/23754883_1956259204638639_5860477537643861936_n.jpg?_nc_cat=0&amp;_nc_eui2=v1%3AAeGl3uNFlbFd-hqAIpHIVlk3iHNFQaOs0-TlOG3oCO2apearu-qr3_Jr9FjWCN1L02DbIzdiNloePTdWrN26FQNnLvKCN4e1d4g6nlVxDhpdoA&amp;oh=0627a6296e93bf1e675c1d0641f5c3c4&amp;oe=5B5B7239"/>
          <p:cNvPicPr>
            <a:picLocks noChangeAspect="1" noChangeArrowheads="1"/>
          </p:cNvPicPr>
          <p:nvPr/>
        </p:nvPicPr>
        <p:blipFill>
          <a:blip r:embed="rId4"/>
          <a:srcRect/>
          <a:stretch>
            <a:fillRect/>
          </a:stretch>
        </p:blipFill>
        <p:spPr bwMode="auto">
          <a:xfrm>
            <a:off x="3962400" y="1371600"/>
            <a:ext cx="5181600" cy="3352800"/>
          </a:xfrm>
          <a:prstGeom prst="rect">
            <a:avLst/>
          </a:prstGeom>
          <a:noFill/>
        </p:spPr>
      </p:pic>
      <p:pic>
        <p:nvPicPr>
          <p:cNvPr id="61448" name="Picture 8" descr="Image may contain: 1 person, standing"/>
          <p:cNvPicPr>
            <a:picLocks noChangeAspect="1" noChangeArrowheads="1"/>
          </p:cNvPicPr>
          <p:nvPr/>
        </p:nvPicPr>
        <p:blipFill>
          <a:blip r:embed="rId5"/>
          <a:srcRect/>
          <a:stretch>
            <a:fillRect/>
          </a:stretch>
        </p:blipFill>
        <p:spPr bwMode="auto">
          <a:xfrm>
            <a:off x="0" y="4495800"/>
            <a:ext cx="9144000" cy="2362200"/>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smtClean="0">
                <a:latin typeface="Berlin Sans FB" pitchFamily="34" charset="0"/>
              </a:rPr>
              <a:t>Child Friendly Local Governance (CFLG) Initiative</a:t>
            </a:r>
            <a:r>
              <a:rPr lang="en-IN" sz="2800" dirty="0" smtClean="0">
                <a:latin typeface="Berlin Sans FB" pitchFamily="34" charset="0"/>
              </a:rPr>
              <a:t/>
            </a:r>
            <a:br>
              <a:rPr lang="en-IN" sz="2800" dirty="0" smtClean="0">
                <a:latin typeface="Berlin Sans FB" pitchFamily="34" charset="0"/>
              </a:rPr>
            </a:br>
            <a:endParaRPr lang="en-IN" sz="2800" dirty="0">
              <a:latin typeface="Berlin Sans FB" pitchFamily="34" charset="0"/>
            </a:endParaRPr>
          </a:p>
        </p:txBody>
      </p:sp>
      <p:sp>
        <p:nvSpPr>
          <p:cNvPr id="3" name="Content Placeholder 2"/>
          <p:cNvSpPr>
            <a:spLocks noGrp="1"/>
          </p:cNvSpPr>
          <p:nvPr>
            <p:ph idx="1"/>
          </p:nvPr>
        </p:nvSpPr>
        <p:spPr>
          <a:xfrm>
            <a:off x="6096000" y="2027237"/>
            <a:ext cx="2895600" cy="4525963"/>
          </a:xfrm>
          <a:solidFill>
            <a:srgbClr val="FF0000"/>
          </a:solidFill>
        </p:spPr>
        <p:txBody>
          <a:bodyPr>
            <a:normAutofit/>
          </a:bodyPr>
          <a:lstStyle/>
          <a:p>
            <a:pPr>
              <a:buNone/>
            </a:pPr>
            <a:r>
              <a:rPr lang="en-US" sz="2000" dirty="0" smtClean="0">
                <a:solidFill>
                  <a:schemeClr val="bg1"/>
                </a:solidFill>
                <a:latin typeface="Cambria" pitchFamily="18" charset="0"/>
              </a:rPr>
              <a:t>       KeSCPCR facilitated  the Kerala Institute of Local Administration (KILA) and UNICEF in the Child Friendly Local Governance (CFLG) initiative in selected districts.</a:t>
            </a:r>
            <a:r>
              <a:rPr lang="en-IN" sz="2000" dirty="0" smtClean="0">
                <a:solidFill>
                  <a:schemeClr val="bg1"/>
                </a:solidFill>
                <a:latin typeface="Cambria" pitchFamily="18" charset="0"/>
              </a:rPr>
              <a:t> </a:t>
            </a:r>
          </a:p>
          <a:p>
            <a:pPr>
              <a:buNone/>
            </a:pPr>
            <a:endParaRPr lang="en-IN" sz="2000" dirty="0" smtClean="0">
              <a:solidFill>
                <a:schemeClr val="bg1"/>
              </a:solidFill>
              <a:latin typeface="Cambria" pitchFamily="18" charset="0"/>
            </a:endParaRPr>
          </a:p>
          <a:p>
            <a:pPr>
              <a:buNone/>
            </a:pPr>
            <a:r>
              <a:rPr lang="en-IN" sz="2000" i="1" dirty="0" smtClean="0">
                <a:solidFill>
                  <a:schemeClr val="bg1"/>
                </a:solidFill>
                <a:latin typeface="Cambria" pitchFamily="18" charset="0"/>
              </a:rPr>
              <a:t>      </a:t>
            </a:r>
            <a:r>
              <a:rPr lang="en-US" sz="2000" i="1" dirty="0" smtClean="0">
                <a:solidFill>
                  <a:schemeClr val="bg1"/>
                </a:solidFill>
                <a:latin typeface="Cambria" pitchFamily="18" charset="0"/>
              </a:rPr>
              <a:t>KeSCPCR releases operations manual for child-friendly governance in Kerala</a:t>
            </a:r>
            <a:endParaRPr lang="en-IN" sz="2000" dirty="0" smtClean="0">
              <a:solidFill>
                <a:schemeClr val="bg1"/>
              </a:solidFill>
              <a:latin typeface="Cambria" pitchFamily="18" charset="0"/>
            </a:endParaRPr>
          </a:p>
          <a:p>
            <a:pPr>
              <a:buNone/>
            </a:pPr>
            <a:endParaRPr lang="en-IN" sz="2000" dirty="0">
              <a:solidFill>
                <a:schemeClr val="bg1"/>
              </a:solidFill>
              <a:latin typeface="Cambria" pitchFamily="18" charset="0"/>
            </a:endParaRPr>
          </a:p>
        </p:txBody>
      </p:sp>
      <p:pic>
        <p:nvPicPr>
          <p:cNvPr id="83971" name="Picture 28"/>
          <p:cNvPicPr>
            <a:picLocks noChangeAspect="1" noChangeArrowheads="1"/>
          </p:cNvPicPr>
          <p:nvPr/>
        </p:nvPicPr>
        <p:blipFill>
          <a:blip r:embed="rId2"/>
          <a:srcRect/>
          <a:stretch>
            <a:fillRect/>
          </a:stretch>
        </p:blipFill>
        <p:spPr bwMode="auto">
          <a:xfrm>
            <a:off x="152400" y="1334621"/>
            <a:ext cx="5867400" cy="529477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latin typeface="Berlin Sans FB" pitchFamily="34" charset="0"/>
              </a:rPr>
              <a:t/>
            </a:r>
            <a:br>
              <a:rPr lang="en-GB" b="1" dirty="0" smtClean="0">
                <a:latin typeface="Berlin Sans FB" pitchFamily="34" charset="0"/>
              </a:rPr>
            </a:br>
            <a:r>
              <a:rPr lang="en-GB" b="1" dirty="0" smtClean="0">
                <a:latin typeface="Berlin Sans FB" pitchFamily="34" charset="0"/>
              </a:rPr>
              <a:t>Communication and Media tools </a:t>
            </a:r>
            <a:r>
              <a:rPr lang="en-IN" dirty="0" smtClean="0">
                <a:latin typeface="Berlin Sans FB" pitchFamily="34" charset="0"/>
              </a:rPr>
              <a:t/>
            </a:r>
            <a:br>
              <a:rPr lang="en-IN" dirty="0" smtClean="0">
                <a:latin typeface="Berlin Sans FB" pitchFamily="34" charset="0"/>
              </a:rPr>
            </a:br>
            <a:endParaRPr lang="en-IN" dirty="0">
              <a:latin typeface="Berlin Sans FB" pitchFamily="34" charset="0"/>
            </a:endParaRPr>
          </a:p>
        </p:txBody>
      </p:sp>
      <p:pic>
        <p:nvPicPr>
          <p:cNvPr id="1026" name="Picture 2" descr="C:\Users\user\Desktop\ALL\April 2018 ALLfiles\Social Media\PR 2018 FB\Baby puthoor.jpg"/>
          <p:cNvPicPr>
            <a:picLocks noChangeAspect="1" noChangeArrowheads="1"/>
          </p:cNvPicPr>
          <p:nvPr/>
        </p:nvPicPr>
        <p:blipFill>
          <a:blip r:embed="rId2"/>
          <a:srcRect/>
          <a:stretch>
            <a:fillRect/>
          </a:stretch>
        </p:blipFill>
        <p:spPr bwMode="auto">
          <a:xfrm>
            <a:off x="4724400" y="1143000"/>
            <a:ext cx="4419600" cy="2880189"/>
          </a:xfrm>
          <a:prstGeom prst="rect">
            <a:avLst/>
          </a:prstGeom>
          <a:noFill/>
        </p:spPr>
      </p:pic>
      <p:pic>
        <p:nvPicPr>
          <p:cNvPr id="1027" name="Picture 3" descr="C:\Users\user\Desktop\ALL\April 2018 ALLfiles\Social Media\PR 2018 FB\sexwrkers 4yr abuse.png"/>
          <p:cNvPicPr>
            <a:picLocks noChangeAspect="1" noChangeArrowheads="1"/>
          </p:cNvPicPr>
          <p:nvPr/>
        </p:nvPicPr>
        <p:blipFill>
          <a:blip r:embed="rId3"/>
          <a:srcRect/>
          <a:stretch>
            <a:fillRect/>
          </a:stretch>
        </p:blipFill>
        <p:spPr bwMode="auto">
          <a:xfrm>
            <a:off x="457200" y="1917915"/>
            <a:ext cx="3886200" cy="4940085"/>
          </a:xfrm>
          <a:prstGeom prst="rect">
            <a:avLst/>
          </a:prstGeom>
          <a:noFill/>
        </p:spPr>
      </p:pic>
      <p:pic>
        <p:nvPicPr>
          <p:cNvPr id="1028" name="Picture 4" descr="C:\Users\user\Desktop\ALL\April 2018 ALLfiles\Social Media\PR 2018 FB\Child suicide.jpg"/>
          <p:cNvPicPr>
            <a:picLocks noChangeAspect="1" noChangeArrowheads="1"/>
          </p:cNvPicPr>
          <p:nvPr/>
        </p:nvPicPr>
        <p:blipFill>
          <a:blip r:embed="rId4"/>
          <a:srcRect/>
          <a:stretch>
            <a:fillRect/>
          </a:stretch>
        </p:blipFill>
        <p:spPr bwMode="auto">
          <a:xfrm>
            <a:off x="4724400" y="3886200"/>
            <a:ext cx="3962400" cy="2955349"/>
          </a:xfrm>
          <a:prstGeom prst="rect">
            <a:avLst/>
          </a:prstGeom>
          <a:noFill/>
        </p:spPr>
      </p:pic>
      <p:sp>
        <p:nvSpPr>
          <p:cNvPr id="3" name="Content Placeholder 2"/>
          <p:cNvSpPr>
            <a:spLocks noGrp="1"/>
          </p:cNvSpPr>
          <p:nvPr>
            <p:ph idx="1"/>
          </p:nvPr>
        </p:nvSpPr>
        <p:spPr>
          <a:xfrm>
            <a:off x="0" y="1066800"/>
            <a:ext cx="3886200" cy="1066800"/>
          </a:xfrm>
          <a:solidFill>
            <a:srgbClr val="FF0000"/>
          </a:solidFill>
        </p:spPr>
        <p:txBody>
          <a:bodyPr>
            <a:noAutofit/>
          </a:bodyPr>
          <a:lstStyle/>
          <a:p>
            <a:pPr lvl="0">
              <a:buNone/>
            </a:pPr>
            <a:r>
              <a:rPr lang="en-GB" sz="1400" b="1" i="1" dirty="0" smtClean="0">
                <a:solidFill>
                  <a:schemeClr val="bg1"/>
                </a:solidFill>
                <a:latin typeface="Cambria" pitchFamily="18" charset="0"/>
              </a:rPr>
              <a:t>        Press releases are issued based on the decisions and orders of the Commission and any important  updates from the commission</a:t>
            </a:r>
            <a:endParaRPr lang="en-IN" sz="1400" b="1" i="1" dirty="0" smtClean="0">
              <a:solidFill>
                <a:schemeClr val="bg1"/>
              </a:solidFill>
              <a:latin typeface="Cambria" pitchFamily="18" charset="0"/>
            </a:endParaRPr>
          </a:p>
          <a:p>
            <a:endParaRPr lang="en-IN" sz="1600" dirty="0" smtClean="0">
              <a:latin typeface="Cambria" pitchFamily="18"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NZ" dirty="0" smtClean="0">
                <a:latin typeface="Berlin Sans FB" pitchFamily="34" charset="0"/>
              </a:rPr>
              <a:t>Research &amp; Publications</a:t>
            </a:r>
            <a:endParaRPr lang="en-IN" dirty="0">
              <a:latin typeface="Berlin Sans FB" pitchFamily="34" charset="0"/>
            </a:endParaRPr>
          </a:p>
        </p:txBody>
      </p:sp>
      <p:sp>
        <p:nvSpPr>
          <p:cNvPr id="3" name="Content Placeholder 2"/>
          <p:cNvSpPr>
            <a:spLocks noGrp="1"/>
          </p:cNvSpPr>
          <p:nvPr>
            <p:ph idx="1"/>
          </p:nvPr>
        </p:nvSpPr>
        <p:spPr>
          <a:xfrm>
            <a:off x="0" y="960437"/>
            <a:ext cx="6781800" cy="4525963"/>
          </a:xfrm>
        </p:spPr>
        <p:txBody>
          <a:bodyPr>
            <a:noAutofit/>
          </a:bodyPr>
          <a:lstStyle/>
          <a:p>
            <a:r>
              <a:rPr lang="en-IN" sz="1400" smtClean="0">
                <a:latin typeface="Cambria" pitchFamily="18" charset="0"/>
              </a:rPr>
              <a:t>Hand Book on Child Rights &amp; POCSO Act 2012</a:t>
            </a:r>
          </a:p>
          <a:p>
            <a:r>
              <a:rPr lang="en-IN" sz="1400" smtClean="0">
                <a:latin typeface="Cambria" pitchFamily="18" charset="0"/>
              </a:rPr>
              <a:t>Report </a:t>
            </a:r>
            <a:r>
              <a:rPr lang="en-IN" sz="1400" dirty="0" smtClean="0">
                <a:latin typeface="Cambria" pitchFamily="18" charset="0"/>
              </a:rPr>
              <a:t>on </a:t>
            </a:r>
            <a:r>
              <a:rPr lang="en-IN" sz="1400" dirty="0" err="1" smtClean="0">
                <a:latin typeface="Cambria" pitchFamily="18" charset="0"/>
              </a:rPr>
              <a:t>Endosulphan</a:t>
            </a:r>
            <a:r>
              <a:rPr lang="en-IN" sz="1400" dirty="0" smtClean="0">
                <a:latin typeface="Cambria" pitchFamily="18" charset="0"/>
              </a:rPr>
              <a:t> Victims in </a:t>
            </a:r>
            <a:r>
              <a:rPr lang="en-IN" sz="1400" dirty="0" err="1" smtClean="0">
                <a:latin typeface="Cambria" pitchFamily="18" charset="0"/>
              </a:rPr>
              <a:t>Kasaragod</a:t>
            </a:r>
            <a:endParaRPr lang="en-IN" sz="1400" dirty="0" smtClean="0">
              <a:latin typeface="Cambria" pitchFamily="18" charset="0"/>
            </a:endParaRPr>
          </a:p>
          <a:p>
            <a:r>
              <a:rPr lang="en-IN" sz="1400" dirty="0" smtClean="0">
                <a:latin typeface="Cambria" pitchFamily="18" charset="0"/>
              </a:rPr>
              <a:t>Report on the conduct of the School </a:t>
            </a:r>
            <a:r>
              <a:rPr lang="en-IN" sz="1400" dirty="0" err="1" smtClean="0">
                <a:latin typeface="Cambria" pitchFamily="18" charset="0"/>
              </a:rPr>
              <a:t>Kalolsavam</a:t>
            </a:r>
            <a:endParaRPr lang="en-IN" sz="1400" dirty="0" smtClean="0">
              <a:latin typeface="Cambria" pitchFamily="18" charset="0"/>
            </a:endParaRPr>
          </a:p>
          <a:p>
            <a:r>
              <a:rPr lang="en-IN" sz="1400" dirty="0" smtClean="0">
                <a:latin typeface="Cambria" pitchFamily="18" charset="0"/>
              </a:rPr>
              <a:t>Report on the commission visits to the tribal areas of </a:t>
            </a:r>
            <a:r>
              <a:rPr lang="en-IN" sz="1400" dirty="0" err="1" smtClean="0">
                <a:latin typeface="Cambria" pitchFamily="18" charset="0"/>
              </a:rPr>
              <a:t>Attappadi,Palakkad</a:t>
            </a:r>
            <a:endParaRPr lang="en-IN" sz="1400" dirty="0" smtClean="0">
              <a:latin typeface="Cambria" pitchFamily="18" charset="0"/>
            </a:endParaRPr>
          </a:p>
          <a:p>
            <a:r>
              <a:rPr lang="en-IN" sz="1400" dirty="0" smtClean="0">
                <a:latin typeface="Cambria" pitchFamily="18" charset="0"/>
              </a:rPr>
              <a:t>Report on the Commission Visit to the tribal areas of </a:t>
            </a:r>
            <a:r>
              <a:rPr lang="en-IN" sz="1400" dirty="0" err="1" smtClean="0">
                <a:latin typeface="Cambria" pitchFamily="18" charset="0"/>
              </a:rPr>
              <a:t>Edamalakkudi</a:t>
            </a:r>
            <a:endParaRPr lang="en-IN" sz="1400" dirty="0" smtClean="0">
              <a:latin typeface="Cambria" pitchFamily="18" charset="0"/>
            </a:endParaRPr>
          </a:p>
          <a:p>
            <a:r>
              <a:rPr lang="en-IN" sz="1400" dirty="0" smtClean="0">
                <a:latin typeface="Cambria" pitchFamily="18" charset="0"/>
              </a:rPr>
              <a:t>Report on the functioning of Govt Regional Fisheries Technical and Vocational Higher Secondary Schools and Hostels</a:t>
            </a:r>
          </a:p>
          <a:p>
            <a:r>
              <a:rPr lang="en-IN" sz="1400" dirty="0" smtClean="0">
                <a:latin typeface="Cambria" pitchFamily="18" charset="0"/>
              </a:rPr>
              <a:t>Report on strengthening counselling schools and child care homes</a:t>
            </a:r>
          </a:p>
          <a:p>
            <a:r>
              <a:rPr lang="en-IN" sz="1400" dirty="0" smtClean="0">
                <a:latin typeface="Cambria" pitchFamily="18" charset="0"/>
              </a:rPr>
              <a:t>Report on the problems of children in Kerala who are infected and affected by HIV/AIDS</a:t>
            </a:r>
          </a:p>
          <a:p>
            <a:r>
              <a:rPr lang="en-IN" sz="1400" dirty="0" smtClean="0">
                <a:latin typeface="Cambria" pitchFamily="18" charset="0"/>
              </a:rPr>
              <a:t>Report on the status of Pre Primary Education in Kerala</a:t>
            </a:r>
          </a:p>
          <a:p>
            <a:r>
              <a:rPr lang="en-IN" sz="1400" dirty="0" smtClean="0">
                <a:latin typeface="Cambria" pitchFamily="18" charset="0"/>
              </a:rPr>
              <a:t>Report on the consultation of the Victim Compensation Scheme</a:t>
            </a:r>
          </a:p>
          <a:p>
            <a:r>
              <a:rPr lang="en-IN" sz="1400" dirty="0" smtClean="0">
                <a:latin typeface="Cambria" pitchFamily="18" charset="0"/>
              </a:rPr>
              <a:t>Report on the impact of exemption given to schools from the general calendar</a:t>
            </a:r>
          </a:p>
          <a:p>
            <a:r>
              <a:rPr lang="en-IN" sz="1400" dirty="0" smtClean="0">
                <a:latin typeface="Cambria" pitchFamily="18" charset="0"/>
              </a:rPr>
              <a:t>Report on visit to the tribal areas of </a:t>
            </a:r>
            <a:r>
              <a:rPr lang="en-IN" sz="1400" dirty="0" err="1" smtClean="0">
                <a:latin typeface="Cambria" pitchFamily="18" charset="0"/>
              </a:rPr>
              <a:t>Pottamavu,Trivandrum</a:t>
            </a:r>
            <a:endParaRPr lang="en-IN" sz="1400" dirty="0" smtClean="0">
              <a:latin typeface="Cambria" pitchFamily="18" charset="0"/>
            </a:endParaRPr>
          </a:p>
          <a:p>
            <a:r>
              <a:rPr lang="en-IN" sz="1400" dirty="0" smtClean="0">
                <a:latin typeface="Cambria" pitchFamily="18" charset="0"/>
              </a:rPr>
              <a:t>Report on visit of the commission to study the living conditions of children in tea garden of </a:t>
            </a:r>
            <a:r>
              <a:rPr lang="en-IN" sz="1400" dirty="0" err="1" smtClean="0">
                <a:latin typeface="Cambria" pitchFamily="18" charset="0"/>
              </a:rPr>
              <a:t>Peerumedu</a:t>
            </a:r>
            <a:endParaRPr lang="en-IN" sz="1400" dirty="0" smtClean="0">
              <a:latin typeface="Cambria" pitchFamily="18" charset="0"/>
            </a:endParaRPr>
          </a:p>
          <a:p>
            <a:r>
              <a:rPr lang="en-IN" sz="1400" dirty="0" smtClean="0">
                <a:latin typeface="Cambria" pitchFamily="18" charset="0"/>
              </a:rPr>
              <a:t>Report on </a:t>
            </a:r>
            <a:r>
              <a:rPr lang="en-US" sz="1400" dirty="0" smtClean="0">
                <a:latin typeface="Cambria" pitchFamily="18" charset="0"/>
              </a:rPr>
              <a:t>conflict between the POCSO Act and traditional tribal customs and practices. </a:t>
            </a:r>
            <a:endParaRPr lang="en-IN" sz="1400" dirty="0" smtClean="0">
              <a:latin typeface="Cambria" pitchFamily="18" charset="0"/>
            </a:endParaRPr>
          </a:p>
          <a:p>
            <a:r>
              <a:rPr lang="en-IN" sz="1400" dirty="0" smtClean="0">
                <a:latin typeface="Cambria" pitchFamily="18" charset="0"/>
              </a:rPr>
              <a:t>Report on </a:t>
            </a:r>
            <a:r>
              <a:rPr lang="en-US" sz="1400" dirty="0" smtClean="0">
                <a:latin typeface="Cambria" pitchFamily="18" charset="0"/>
              </a:rPr>
              <a:t>status of facilities available for Breast Feeding in the IT sector.</a:t>
            </a:r>
            <a:endParaRPr lang="en-IN" sz="1400" dirty="0" smtClean="0">
              <a:latin typeface="Cambria" pitchFamily="18" charset="0"/>
            </a:endParaRPr>
          </a:p>
          <a:p>
            <a:r>
              <a:rPr lang="en-IN" sz="1400" dirty="0" smtClean="0">
                <a:latin typeface="Cambria" pitchFamily="18" charset="0"/>
              </a:rPr>
              <a:t>Report on </a:t>
            </a:r>
            <a:r>
              <a:rPr lang="en-US" sz="1400" dirty="0" smtClean="0">
                <a:latin typeface="Cambria" pitchFamily="18" charset="0"/>
              </a:rPr>
              <a:t>challenges faced by tribal children in the CCIs at </a:t>
            </a:r>
            <a:r>
              <a:rPr lang="en-US" sz="1400" dirty="0" err="1" smtClean="0">
                <a:latin typeface="Cambria" pitchFamily="18" charset="0"/>
              </a:rPr>
              <a:t>Agali</a:t>
            </a:r>
            <a:r>
              <a:rPr lang="en-US" sz="1400" dirty="0" smtClean="0">
                <a:latin typeface="Cambria" pitchFamily="18" charset="0"/>
              </a:rPr>
              <a:t>, </a:t>
            </a:r>
            <a:r>
              <a:rPr lang="en-US" sz="1400" dirty="0" err="1" smtClean="0">
                <a:latin typeface="Cambria" pitchFamily="18" charset="0"/>
              </a:rPr>
              <a:t>Attappady</a:t>
            </a:r>
            <a:r>
              <a:rPr lang="en-US" sz="1400" dirty="0" smtClean="0">
                <a:latin typeface="Cambria" pitchFamily="18" charset="0"/>
              </a:rPr>
              <a:t>. </a:t>
            </a:r>
            <a:endParaRPr lang="en-IN" sz="1400" dirty="0" smtClean="0">
              <a:latin typeface="Cambria" pitchFamily="18" charset="0"/>
            </a:endParaRPr>
          </a:p>
          <a:p>
            <a:endParaRPr lang="en-IN" sz="1400" dirty="0">
              <a:latin typeface="Cambria" pitchFamily="18" charset="0"/>
            </a:endParaRPr>
          </a:p>
        </p:txBody>
      </p:sp>
      <p:pic>
        <p:nvPicPr>
          <p:cNvPr id="4" name="Picture 1"/>
          <p:cNvPicPr>
            <a:picLocks noChangeAspect="1" noChangeArrowheads="1"/>
          </p:cNvPicPr>
          <p:nvPr/>
        </p:nvPicPr>
        <p:blipFill>
          <a:blip r:embed="rId2"/>
          <a:srcRect/>
          <a:stretch>
            <a:fillRect/>
          </a:stretch>
        </p:blipFill>
        <p:spPr bwMode="auto">
          <a:xfrm>
            <a:off x="1981200" y="5999922"/>
            <a:ext cx="7162799" cy="934278"/>
          </a:xfrm>
          <a:prstGeom prst="rect">
            <a:avLst/>
          </a:prstGeom>
          <a:noFill/>
          <a:ln w="9525">
            <a:noFill/>
            <a:miter lim="800000"/>
            <a:headEnd/>
            <a:tailEnd/>
          </a:ln>
          <a:effectLst/>
        </p:spPr>
      </p:pic>
      <p:sp>
        <p:nvSpPr>
          <p:cNvPr id="5" name="Rectangle 4"/>
          <p:cNvSpPr/>
          <p:nvPr/>
        </p:nvSpPr>
        <p:spPr>
          <a:xfrm>
            <a:off x="6553200" y="5638800"/>
            <a:ext cx="2590800" cy="46166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spcBef>
                <a:spcPct val="0"/>
              </a:spcBef>
              <a:defRPr/>
            </a:pPr>
            <a:r>
              <a:rPr lang="en-NZ" sz="1200" b="1" dirty="0" smtClean="0">
                <a:solidFill>
                  <a:srgbClr val="00B0F0"/>
                </a:solidFill>
                <a:latin typeface="Lucida Calligraphy" pitchFamily="66" charset="0"/>
              </a:rPr>
              <a:t>Towards Child Friendly Kerala</a:t>
            </a:r>
            <a:endParaRPr lang="en-IN" sz="1200" dirty="0">
              <a:solidFill>
                <a:srgbClr val="00B0F0"/>
              </a:solidFill>
              <a:latin typeface="Lucida Calligraphy" pitchFamily="66" charset="0"/>
            </a:endParaRPr>
          </a:p>
        </p:txBody>
      </p:sp>
      <p:pic>
        <p:nvPicPr>
          <p:cNvPr id="95234" name="Picture 67"/>
          <p:cNvPicPr>
            <a:picLocks noChangeAspect="1" noChangeArrowheads="1"/>
          </p:cNvPicPr>
          <p:nvPr/>
        </p:nvPicPr>
        <p:blipFill>
          <a:blip r:embed="rId3"/>
          <a:srcRect/>
          <a:stretch>
            <a:fillRect/>
          </a:stretch>
        </p:blipFill>
        <p:spPr bwMode="auto">
          <a:xfrm>
            <a:off x="6477000" y="2217737"/>
            <a:ext cx="2667000" cy="3040063"/>
          </a:xfrm>
          <a:prstGeom prst="rect">
            <a:avLst/>
          </a:prstGeom>
          <a:noFill/>
          <a:ln w="9525">
            <a:noFill/>
            <a:miter lim="800000"/>
            <a:headEnd/>
            <a:tailEnd/>
          </a:ln>
        </p:spPr>
      </p:pic>
      <p:sp>
        <p:nvSpPr>
          <p:cNvPr id="41985" name="Rectangle 1"/>
          <p:cNvSpPr>
            <a:spLocks noChangeArrowheads="1"/>
          </p:cNvSpPr>
          <p:nvPr/>
        </p:nvSpPr>
        <p:spPr bwMode="auto">
          <a:xfrm>
            <a:off x="6324600" y="1040249"/>
            <a:ext cx="2819400" cy="1169551"/>
          </a:xfrm>
          <a:prstGeom prst="rect">
            <a:avLst/>
          </a:prstGeom>
          <a:solidFill>
            <a:srgbClr val="FF000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pPr>
            <a:r>
              <a:rPr kumimoji="0" lang="en-GB" sz="1400" b="1" i="1" u="none" strike="noStrike" cap="none" normalizeH="0" baseline="0" dirty="0" smtClean="0">
                <a:ln>
                  <a:noFill/>
                </a:ln>
                <a:solidFill>
                  <a:schemeClr val="bg1"/>
                </a:solidFill>
                <a:effectLst/>
                <a:latin typeface="Cambria" pitchFamily="18" charset="0"/>
                <a:ea typeface="Calibri" pitchFamily="34" charset="0"/>
                <a:cs typeface="Times New Roman" pitchFamily="18" charset="0"/>
              </a:rPr>
              <a:t>The Commission brings out comprehensive reports based on the Consultations arranged on various topics related child rights.</a:t>
            </a:r>
            <a:endParaRPr kumimoji="0" lang="en-GB" sz="2000" b="1" i="1" u="none" strike="noStrike" cap="none" normalizeH="0" baseline="0" dirty="0" smtClean="0">
              <a:ln>
                <a:noFill/>
              </a:ln>
              <a:solidFill>
                <a:schemeClr val="bg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Berlin Sans FB" pitchFamily="34" charset="0"/>
              </a:rPr>
              <a:t> News Bulletin: </a:t>
            </a:r>
            <a:r>
              <a:rPr lang="en-US" b="1" dirty="0" err="1" smtClean="0">
                <a:latin typeface="Berlin Sans FB" pitchFamily="34" charset="0"/>
              </a:rPr>
              <a:t>Balyam</a:t>
            </a:r>
            <a:endParaRPr lang="en-IN" dirty="0">
              <a:latin typeface="Berlin Sans FB" pitchFamily="34" charset="0"/>
            </a:endParaRPr>
          </a:p>
        </p:txBody>
      </p:sp>
      <p:sp>
        <p:nvSpPr>
          <p:cNvPr id="3" name="Content Placeholder 2"/>
          <p:cNvSpPr>
            <a:spLocks noGrp="1"/>
          </p:cNvSpPr>
          <p:nvPr>
            <p:ph idx="1"/>
          </p:nvPr>
        </p:nvSpPr>
        <p:spPr>
          <a:xfrm>
            <a:off x="0" y="1143000"/>
            <a:ext cx="5562600" cy="4830763"/>
          </a:xfrm>
        </p:spPr>
        <p:txBody>
          <a:bodyPr>
            <a:normAutofit/>
          </a:bodyPr>
          <a:lstStyle/>
          <a:p>
            <a:pPr>
              <a:buNone/>
            </a:pPr>
            <a:r>
              <a:rPr lang="en-US" sz="2000" dirty="0" smtClean="0">
                <a:latin typeface="Cambria" pitchFamily="18" charset="0"/>
              </a:rPr>
              <a:t>        </a:t>
            </a:r>
          </a:p>
          <a:p>
            <a:pPr>
              <a:buNone/>
            </a:pPr>
            <a:r>
              <a:rPr lang="en-US" sz="2000" dirty="0" smtClean="0">
                <a:latin typeface="Cambria" pitchFamily="18" charset="0"/>
              </a:rPr>
              <a:t>       KeSCPCRs ‘</a:t>
            </a:r>
            <a:r>
              <a:rPr lang="en-US" sz="2000" i="1" dirty="0" err="1" smtClean="0">
                <a:latin typeface="Cambria" pitchFamily="18" charset="0"/>
              </a:rPr>
              <a:t>Balyam</a:t>
            </a:r>
            <a:r>
              <a:rPr lang="en-US" sz="2000" dirty="0" smtClean="0">
                <a:latin typeface="Cambria" pitchFamily="18" charset="0"/>
              </a:rPr>
              <a:t>’ is an in-house news bulletin that covers the significant activities KeSCPCR undertakes on a regular basis in Malayalam. </a:t>
            </a:r>
          </a:p>
          <a:p>
            <a:pPr>
              <a:buNone/>
            </a:pPr>
            <a:r>
              <a:rPr lang="en-US" sz="2000" i="1" dirty="0" smtClean="0">
                <a:latin typeface="Cambria" pitchFamily="18" charset="0"/>
              </a:rPr>
              <a:t>      </a:t>
            </a:r>
            <a:r>
              <a:rPr lang="en-US" sz="2000" i="1" dirty="0" err="1" smtClean="0">
                <a:latin typeface="Cambria" pitchFamily="18" charset="0"/>
              </a:rPr>
              <a:t>Balyam</a:t>
            </a:r>
            <a:r>
              <a:rPr lang="en-US" sz="2000" dirty="0" smtClean="0">
                <a:latin typeface="Cambria" pitchFamily="18" charset="0"/>
              </a:rPr>
              <a:t>, the bimonthly publication acts as a crucial tool to share information about KeSCPCR and best practices.</a:t>
            </a:r>
            <a:endParaRPr lang="en-IN" sz="2000" dirty="0" smtClean="0">
              <a:latin typeface="Cambria" pitchFamily="18" charset="0"/>
            </a:endParaRPr>
          </a:p>
          <a:p>
            <a:pPr>
              <a:buNone/>
            </a:pPr>
            <a:r>
              <a:rPr lang="en-US" dirty="0" smtClean="0">
                <a:latin typeface="Cambria" pitchFamily="18" charset="0"/>
              </a:rPr>
              <a:t> </a:t>
            </a:r>
            <a:endParaRPr lang="en-IN" dirty="0" smtClean="0">
              <a:latin typeface="Cambria" pitchFamily="18" charset="0"/>
            </a:endParaRPr>
          </a:p>
          <a:p>
            <a:endParaRPr lang="en-IN" dirty="0">
              <a:latin typeface="Cambria" pitchFamily="18" charset="0"/>
            </a:endParaRPr>
          </a:p>
        </p:txBody>
      </p:sp>
      <p:pic>
        <p:nvPicPr>
          <p:cNvPr id="4" name="Picture 1"/>
          <p:cNvPicPr>
            <a:picLocks noChangeAspect="1" noChangeArrowheads="1"/>
          </p:cNvPicPr>
          <p:nvPr/>
        </p:nvPicPr>
        <p:blipFill>
          <a:blip r:embed="rId2"/>
          <a:srcRect/>
          <a:stretch>
            <a:fillRect/>
          </a:stretch>
        </p:blipFill>
        <p:spPr bwMode="auto">
          <a:xfrm>
            <a:off x="1" y="5588305"/>
            <a:ext cx="9143999" cy="1422095"/>
          </a:xfrm>
          <a:prstGeom prst="rect">
            <a:avLst/>
          </a:prstGeom>
          <a:noFill/>
          <a:ln w="9525">
            <a:noFill/>
            <a:miter lim="800000"/>
            <a:headEnd/>
            <a:tailEnd/>
          </a:ln>
          <a:effectLst/>
        </p:spPr>
      </p:pic>
      <p:sp>
        <p:nvSpPr>
          <p:cNvPr id="5" name="Rectangle 4"/>
          <p:cNvSpPr/>
          <p:nvPr/>
        </p:nvSpPr>
        <p:spPr>
          <a:xfrm>
            <a:off x="4953000" y="5590401"/>
            <a:ext cx="3505200" cy="27699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spcBef>
                <a:spcPct val="0"/>
              </a:spcBef>
              <a:defRPr/>
            </a:pPr>
            <a:r>
              <a:rPr lang="en-NZ" sz="1200" b="1" dirty="0" smtClean="0">
                <a:solidFill>
                  <a:srgbClr val="00B0F0"/>
                </a:solidFill>
                <a:latin typeface="Lucida Calligraphy" pitchFamily="66" charset="0"/>
              </a:rPr>
              <a:t>Towards Child Friendly Kerala</a:t>
            </a:r>
            <a:endParaRPr lang="en-IN" sz="1200" dirty="0">
              <a:solidFill>
                <a:srgbClr val="00B0F0"/>
              </a:solidFill>
              <a:latin typeface="Lucida Calligraphy" pitchFamily="66" charset="0"/>
            </a:endParaRPr>
          </a:p>
        </p:txBody>
      </p:sp>
      <p:pic>
        <p:nvPicPr>
          <p:cNvPr id="81922" name="Picture 69"/>
          <p:cNvPicPr>
            <a:picLocks noChangeAspect="1" noChangeArrowheads="1"/>
          </p:cNvPicPr>
          <p:nvPr/>
        </p:nvPicPr>
        <p:blipFill>
          <a:blip r:embed="rId3"/>
          <a:srcRect/>
          <a:stretch>
            <a:fillRect/>
          </a:stretch>
        </p:blipFill>
        <p:spPr bwMode="auto">
          <a:xfrm>
            <a:off x="1219200" y="3886200"/>
            <a:ext cx="6705600" cy="1579111"/>
          </a:xfrm>
          <a:prstGeom prst="rect">
            <a:avLst/>
          </a:prstGeom>
          <a:noFill/>
          <a:ln w="9525">
            <a:noFill/>
            <a:miter lim="800000"/>
            <a:headEnd/>
            <a:tailEnd/>
          </a:ln>
        </p:spPr>
      </p:pic>
      <p:sp>
        <p:nvSpPr>
          <p:cNvPr id="17409" name="Rectangle 1"/>
          <p:cNvSpPr>
            <a:spLocks noChangeArrowheads="1"/>
          </p:cNvSpPr>
          <p:nvPr/>
        </p:nvSpPr>
        <p:spPr bwMode="auto">
          <a:xfrm>
            <a:off x="5867400" y="1676400"/>
            <a:ext cx="3276600" cy="1815882"/>
          </a:xfrm>
          <a:prstGeom prst="rect">
            <a:avLst/>
          </a:prstGeom>
          <a:solidFill>
            <a:srgbClr val="FF000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pPr>
            <a:r>
              <a:rPr kumimoji="0" lang="en-GB" sz="1600" i="1" u="none" strike="noStrike" cap="none" normalizeH="0" baseline="0" dirty="0" err="1" smtClean="0">
                <a:ln>
                  <a:noFill/>
                </a:ln>
                <a:solidFill>
                  <a:schemeClr val="bg1"/>
                </a:solidFill>
                <a:effectLst/>
                <a:latin typeface="Cambria" pitchFamily="18" charset="0"/>
                <a:ea typeface="Calibri" pitchFamily="34" charset="0"/>
                <a:cs typeface="Times New Roman" pitchFamily="18" charset="0"/>
              </a:rPr>
              <a:t>Balyam</a:t>
            </a:r>
            <a:r>
              <a:rPr kumimoji="0" lang="en-GB" sz="1600" i="1" u="none" strike="noStrike" cap="none" normalizeH="0" baseline="0" dirty="0" smtClean="0">
                <a:ln>
                  <a:noFill/>
                </a:ln>
                <a:solidFill>
                  <a:schemeClr val="bg1"/>
                </a:solidFill>
                <a:effectLst/>
                <a:latin typeface="Cambria" pitchFamily="18" charset="0"/>
                <a:ea typeface="Calibri" pitchFamily="34" charset="0"/>
                <a:cs typeface="Times New Roman" pitchFamily="18" charset="0"/>
              </a:rPr>
              <a:t>- a quarterly newsletter is being brought out incorporating the orders of the Commission, action taken report submitted by various stake holders and the programmes and consultations conducted by the Commission.</a:t>
            </a:r>
            <a:endParaRPr kumimoji="0" lang="en-GB" sz="2400" i="1" u="none" strike="noStrike" cap="none" normalizeH="0" baseline="0" dirty="0" smtClean="0">
              <a:ln>
                <a:noFill/>
              </a:ln>
              <a:solidFill>
                <a:schemeClr val="bg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pic>
        <p:nvPicPr>
          <p:cNvPr id="82946" name="Picture 68"/>
          <p:cNvPicPr>
            <a:picLocks noChangeAspect="1" noChangeArrowheads="1"/>
          </p:cNvPicPr>
          <p:nvPr/>
        </p:nvPicPr>
        <p:blipFill>
          <a:blip r:embed="rId2"/>
          <a:srcRect/>
          <a:stretch>
            <a:fillRect/>
          </a:stretch>
        </p:blipFill>
        <p:spPr bwMode="auto">
          <a:xfrm>
            <a:off x="0" y="0"/>
            <a:ext cx="4572000" cy="6858000"/>
          </a:xfrm>
          <a:prstGeom prst="rect">
            <a:avLst/>
          </a:prstGeom>
          <a:noFill/>
          <a:ln w="9525">
            <a:noFill/>
            <a:miter lim="800000"/>
            <a:headEnd/>
            <a:tailEnd/>
          </a:ln>
        </p:spPr>
      </p:pic>
      <p:pic>
        <p:nvPicPr>
          <p:cNvPr id="82947" name="Picture 76"/>
          <p:cNvPicPr>
            <a:picLocks noChangeAspect="1" noChangeArrowheads="1"/>
          </p:cNvPicPr>
          <p:nvPr/>
        </p:nvPicPr>
        <p:blipFill>
          <a:blip r:embed="rId3"/>
          <a:srcRect/>
          <a:stretch>
            <a:fillRect/>
          </a:stretch>
        </p:blipFill>
        <p:spPr bwMode="auto">
          <a:xfrm>
            <a:off x="4648200" y="0"/>
            <a:ext cx="44958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fontScale="90000"/>
          </a:bodyPr>
          <a:lstStyle/>
          <a:p>
            <a:r>
              <a:rPr lang="en-NZ" b="1" dirty="0" smtClean="0">
                <a:latin typeface="Berlin Sans FB" pitchFamily="34" charset="0"/>
              </a:rPr>
              <a:t>Media Interactions: </a:t>
            </a:r>
            <a:br>
              <a:rPr lang="en-NZ" b="1" dirty="0" smtClean="0">
                <a:latin typeface="Berlin Sans FB" pitchFamily="34" charset="0"/>
              </a:rPr>
            </a:br>
            <a:r>
              <a:rPr lang="en-NZ" b="1" dirty="0" smtClean="0">
                <a:latin typeface="Berlin Sans FB" pitchFamily="34" charset="0"/>
              </a:rPr>
              <a:t>KeSCPCR In the news </a:t>
            </a:r>
            <a:endParaRPr lang="en-IN" dirty="0">
              <a:latin typeface="Berlin Sans FB" pitchFamily="34" charset="0"/>
            </a:endParaRPr>
          </a:p>
        </p:txBody>
      </p:sp>
      <p:pic>
        <p:nvPicPr>
          <p:cNvPr id="6" name="Picture 1"/>
          <p:cNvPicPr>
            <a:picLocks noChangeAspect="1" noChangeArrowheads="1"/>
          </p:cNvPicPr>
          <p:nvPr/>
        </p:nvPicPr>
        <p:blipFill>
          <a:blip r:embed="rId2"/>
          <a:srcRect/>
          <a:stretch>
            <a:fillRect/>
          </a:stretch>
        </p:blipFill>
        <p:spPr bwMode="auto">
          <a:xfrm>
            <a:off x="1" y="5512105"/>
            <a:ext cx="9143999" cy="1422095"/>
          </a:xfrm>
          <a:prstGeom prst="rect">
            <a:avLst/>
          </a:prstGeom>
          <a:noFill/>
          <a:ln w="9525">
            <a:noFill/>
            <a:miter lim="800000"/>
            <a:headEnd/>
            <a:tailEnd/>
          </a:ln>
          <a:effectLst/>
        </p:spPr>
      </p:pic>
      <p:sp>
        <p:nvSpPr>
          <p:cNvPr id="8" name="Rectangle 7"/>
          <p:cNvSpPr/>
          <p:nvPr/>
        </p:nvSpPr>
        <p:spPr>
          <a:xfrm>
            <a:off x="4953000" y="5590401"/>
            <a:ext cx="3505200" cy="27699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spcBef>
                <a:spcPct val="0"/>
              </a:spcBef>
              <a:defRPr/>
            </a:pPr>
            <a:r>
              <a:rPr lang="en-NZ" sz="1200" b="1" dirty="0" smtClean="0">
                <a:solidFill>
                  <a:srgbClr val="00B0F0"/>
                </a:solidFill>
                <a:latin typeface="Lucida Calligraphy" pitchFamily="66" charset="0"/>
              </a:rPr>
              <a:t>Towards Child Friendly Kerala</a:t>
            </a:r>
            <a:endParaRPr lang="en-IN" sz="1200" dirty="0">
              <a:solidFill>
                <a:srgbClr val="00B0F0"/>
              </a:solidFill>
              <a:latin typeface="Lucida Calligraphy" pitchFamily="66" charset="0"/>
            </a:endParaRPr>
          </a:p>
        </p:txBody>
      </p:sp>
      <p:pic>
        <p:nvPicPr>
          <p:cNvPr id="53253" name="Picture 137" descr="Image may contain: 1 person, text"/>
          <p:cNvPicPr>
            <a:picLocks noChangeAspect="1" noChangeArrowheads="1"/>
          </p:cNvPicPr>
          <p:nvPr/>
        </p:nvPicPr>
        <p:blipFill>
          <a:blip r:embed="rId3"/>
          <a:srcRect/>
          <a:stretch>
            <a:fillRect/>
          </a:stretch>
        </p:blipFill>
        <p:spPr bwMode="auto">
          <a:xfrm>
            <a:off x="7162800" y="0"/>
            <a:ext cx="1981200" cy="2438400"/>
          </a:xfrm>
          <a:prstGeom prst="rect">
            <a:avLst/>
          </a:prstGeom>
          <a:noFill/>
        </p:spPr>
      </p:pic>
      <p:pic>
        <p:nvPicPr>
          <p:cNvPr id="53252" name="Picture 166" descr="Image may contain: 1 person, text"/>
          <p:cNvPicPr>
            <a:picLocks noChangeAspect="1" noChangeArrowheads="1"/>
          </p:cNvPicPr>
          <p:nvPr/>
        </p:nvPicPr>
        <p:blipFill>
          <a:blip r:embed="rId4"/>
          <a:srcRect/>
          <a:stretch>
            <a:fillRect/>
          </a:stretch>
        </p:blipFill>
        <p:spPr bwMode="auto">
          <a:xfrm>
            <a:off x="0" y="0"/>
            <a:ext cx="1828800" cy="2748143"/>
          </a:xfrm>
          <a:prstGeom prst="rect">
            <a:avLst/>
          </a:prstGeom>
          <a:noFill/>
        </p:spPr>
      </p:pic>
      <p:sp>
        <p:nvSpPr>
          <p:cNvPr id="53255" name="Rectangle 7"/>
          <p:cNvSpPr>
            <a:spLocks noChangeArrowheads="1"/>
          </p:cNvSpPr>
          <p:nvPr/>
        </p:nvSpPr>
        <p:spPr bwMode="auto">
          <a:xfrm>
            <a:off x="0" y="2771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mbria" pitchFamily="18" charset="0"/>
                <a:ea typeface="Times New Roman" pitchFamily="18" charset="0"/>
                <a:cs typeface="Kartika"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3256" name="Rectangle 8"/>
          <p:cNvSpPr>
            <a:spLocks noChangeArrowheads="1"/>
          </p:cNvSpPr>
          <p:nvPr/>
        </p:nvSpPr>
        <p:spPr bwMode="auto">
          <a:xfrm>
            <a:off x="0" y="51339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4337" name="Picture 1" descr="C:\Users\user\Desktop\ALL\MEDIA CLIP\more\PPP.png"/>
          <p:cNvPicPr>
            <a:picLocks noChangeAspect="1" noChangeArrowheads="1"/>
          </p:cNvPicPr>
          <p:nvPr/>
        </p:nvPicPr>
        <p:blipFill>
          <a:blip r:embed="rId5"/>
          <a:srcRect/>
          <a:stretch>
            <a:fillRect/>
          </a:stretch>
        </p:blipFill>
        <p:spPr bwMode="auto">
          <a:xfrm>
            <a:off x="3124200" y="2743200"/>
            <a:ext cx="6019800" cy="2772276"/>
          </a:xfrm>
          <a:prstGeom prst="rect">
            <a:avLst/>
          </a:prstGeom>
          <a:noFill/>
        </p:spPr>
      </p:pic>
      <p:pic>
        <p:nvPicPr>
          <p:cNvPr id="14339" name="Picture 3" descr="C:\Users\user\Desktop\ALL\MEDIA CLIP\20139709_1898682317062995_5489004216126191099_n.jpg"/>
          <p:cNvPicPr>
            <a:picLocks noChangeAspect="1" noChangeArrowheads="1"/>
          </p:cNvPicPr>
          <p:nvPr/>
        </p:nvPicPr>
        <p:blipFill>
          <a:blip r:embed="rId6"/>
          <a:srcRect/>
          <a:stretch>
            <a:fillRect/>
          </a:stretch>
        </p:blipFill>
        <p:spPr bwMode="auto">
          <a:xfrm>
            <a:off x="0" y="2832789"/>
            <a:ext cx="3200400" cy="2729811"/>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NZ" b="1" dirty="0" smtClean="0">
                <a:latin typeface="Berlin Sans FB" pitchFamily="34" charset="0"/>
              </a:rPr>
              <a:t>Media Interactions: </a:t>
            </a:r>
            <a:br>
              <a:rPr lang="en-NZ" b="1" dirty="0" smtClean="0">
                <a:latin typeface="Berlin Sans FB" pitchFamily="34" charset="0"/>
              </a:rPr>
            </a:br>
            <a:r>
              <a:rPr lang="en-NZ" b="1" dirty="0" smtClean="0">
                <a:latin typeface="Berlin Sans FB" pitchFamily="34" charset="0"/>
              </a:rPr>
              <a:t>KeSCPCR In the news </a:t>
            </a:r>
            <a:endParaRPr lang="en-IN" dirty="0">
              <a:latin typeface="Berlin Sans FB" pitchFamily="34" charset="0"/>
            </a:endParaRPr>
          </a:p>
        </p:txBody>
      </p:sp>
      <p:pic>
        <p:nvPicPr>
          <p:cNvPr id="6" name="Picture 1"/>
          <p:cNvPicPr>
            <a:picLocks noChangeAspect="1" noChangeArrowheads="1"/>
          </p:cNvPicPr>
          <p:nvPr/>
        </p:nvPicPr>
        <p:blipFill>
          <a:blip r:embed="rId2"/>
          <a:srcRect/>
          <a:stretch>
            <a:fillRect/>
          </a:stretch>
        </p:blipFill>
        <p:spPr bwMode="auto">
          <a:xfrm>
            <a:off x="1" y="5512105"/>
            <a:ext cx="9143999" cy="1422095"/>
          </a:xfrm>
          <a:prstGeom prst="rect">
            <a:avLst/>
          </a:prstGeom>
          <a:noFill/>
          <a:ln w="9525">
            <a:noFill/>
            <a:miter lim="800000"/>
            <a:headEnd/>
            <a:tailEnd/>
          </a:ln>
          <a:effectLst/>
        </p:spPr>
      </p:pic>
      <p:sp>
        <p:nvSpPr>
          <p:cNvPr id="8" name="Rectangle 7"/>
          <p:cNvSpPr/>
          <p:nvPr/>
        </p:nvSpPr>
        <p:spPr>
          <a:xfrm>
            <a:off x="4953000" y="5590401"/>
            <a:ext cx="3505200" cy="27699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spcBef>
                <a:spcPct val="0"/>
              </a:spcBef>
              <a:defRPr/>
            </a:pPr>
            <a:r>
              <a:rPr lang="en-NZ" sz="1200" b="1" dirty="0" smtClean="0">
                <a:solidFill>
                  <a:srgbClr val="00B0F0"/>
                </a:solidFill>
                <a:latin typeface="Lucida Calligraphy" pitchFamily="66" charset="0"/>
              </a:rPr>
              <a:t>Towards Child Friendly Kerala</a:t>
            </a:r>
            <a:endParaRPr lang="en-IN" sz="1200" dirty="0">
              <a:solidFill>
                <a:srgbClr val="00B0F0"/>
              </a:solidFill>
              <a:latin typeface="Lucida Calligraphy" pitchFamily="66" charset="0"/>
            </a:endParaRPr>
          </a:p>
        </p:txBody>
      </p:sp>
      <p:sp>
        <p:nvSpPr>
          <p:cNvPr id="53255" name="Rectangle 7"/>
          <p:cNvSpPr>
            <a:spLocks noChangeArrowheads="1"/>
          </p:cNvSpPr>
          <p:nvPr/>
        </p:nvSpPr>
        <p:spPr bwMode="auto">
          <a:xfrm>
            <a:off x="0" y="2771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mbria" pitchFamily="18" charset="0"/>
                <a:ea typeface="Times New Roman" pitchFamily="18" charset="0"/>
                <a:cs typeface="Kartika"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3256" name="Rectangle 8"/>
          <p:cNvSpPr>
            <a:spLocks noChangeArrowheads="1"/>
          </p:cNvSpPr>
          <p:nvPr/>
        </p:nvSpPr>
        <p:spPr bwMode="auto">
          <a:xfrm>
            <a:off x="0" y="51339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78850" name="Picture 2" descr="C:\Users\user\Desktop\ALL\MEDIA CLIP\00010.png"/>
          <p:cNvPicPr>
            <a:picLocks noChangeAspect="1" noChangeArrowheads="1"/>
          </p:cNvPicPr>
          <p:nvPr/>
        </p:nvPicPr>
        <p:blipFill>
          <a:blip r:embed="rId3"/>
          <a:srcRect/>
          <a:stretch>
            <a:fillRect/>
          </a:stretch>
        </p:blipFill>
        <p:spPr bwMode="auto">
          <a:xfrm>
            <a:off x="0" y="1336615"/>
            <a:ext cx="3581400" cy="4336719"/>
          </a:xfrm>
          <a:prstGeom prst="rect">
            <a:avLst/>
          </a:prstGeom>
          <a:noFill/>
        </p:spPr>
      </p:pic>
      <p:pic>
        <p:nvPicPr>
          <p:cNvPr id="78851" name="Picture 3" descr="C:\Users\user\Desktop\ALL\MEDIA CLIP\19732284_1892316551032905_5556938256203854754_n.jpg"/>
          <p:cNvPicPr>
            <a:picLocks noChangeAspect="1" noChangeArrowheads="1"/>
          </p:cNvPicPr>
          <p:nvPr/>
        </p:nvPicPr>
        <p:blipFill>
          <a:blip r:embed="rId4"/>
          <a:srcRect/>
          <a:stretch>
            <a:fillRect/>
          </a:stretch>
        </p:blipFill>
        <p:spPr bwMode="auto">
          <a:xfrm>
            <a:off x="3581400" y="1447800"/>
            <a:ext cx="5562600" cy="4029075"/>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6934200" cy="1143000"/>
          </a:xfrm>
        </p:spPr>
        <p:txBody>
          <a:bodyPr>
            <a:normAutofit fontScale="90000"/>
          </a:bodyPr>
          <a:lstStyle/>
          <a:p>
            <a:r>
              <a:rPr lang="en-NZ" b="1" dirty="0" smtClean="0">
                <a:latin typeface="Berlin Sans FB" pitchFamily="34" charset="0"/>
              </a:rPr>
              <a:t>Media Interactions: </a:t>
            </a:r>
            <a:br>
              <a:rPr lang="en-NZ" b="1" dirty="0" smtClean="0">
                <a:latin typeface="Berlin Sans FB" pitchFamily="34" charset="0"/>
              </a:rPr>
            </a:br>
            <a:r>
              <a:rPr lang="en-NZ" b="1" dirty="0" smtClean="0">
                <a:latin typeface="Berlin Sans FB" pitchFamily="34" charset="0"/>
              </a:rPr>
              <a:t>KeSCPCR In the news </a:t>
            </a:r>
            <a:endParaRPr lang="en-IN" dirty="0">
              <a:latin typeface="Berlin Sans FB" pitchFamily="34" charset="0"/>
            </a:endParaRPr>
          </a:p>
        </p:txBody>
      </p:sp>
      <p:pic>
        <p:nvPicPr>
          <p:cNvPr id="6" name="Picture 1"/>
          <p:cNvPicPr>
            <a:picLocks noChangeAspect="1" noChangeArrowheads="1"/>
          </p:cNvPicPr>
          <p:nvPr/>
        </p:nvPicPr>
        <p:blipFill>
          <a:blip r:embed="rId2"/>
          <a:srcRect/>
          <a:stretch>
            <a:fillRect/>
          </a:stretch>
        </p:blipFill>
        <p:spPr bwMode="auto">
          <a:xfrm>
            <a:off x="1" y="5512105"/>
            <a:ext cx="9143999" cy="1422095"/>
          </a:xfrm>
          <a:prstGeom prst="rect">
            <a:avLst/>
          </a:prstGeom>
          <a:noFill/>
          <a:ln w="9525">
            <a:noFill/>
            <a:miter lim="800000"/>
            <a:headEnd/>
            <a:tailEnd/>
          </a:ln>
          <a:effectLst/>
        </p:spPr>
      </p:pic>
      <p:sp>
        <p:nvSpPr>
          <p:cNvPr id="53255" name="Rectangle 7"/>
          <p:cNvSpPr>
            <a:spLocks noChangeArrowheads="1"/>
          </p:cNvSpPr>
          <p:nvPr/>
        </p:nvSpPr>
        <p:spPr bwMode="auto">
          <a:xfrm>
            <a:off x="0" y="2771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mbria" pitchFamily="18" charset="0"/>
                <a:ea typeface="Times New Roman" pitchFamily="18" charset="0"/>
                <a:cs typeface="Kartika"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3256" name="Rectangle 8"/>
          <p:cNvSpPr>
            <a:spLocks noChangeArrowheads="1"/>
          </p:cNvSpPr>
          <p:nvPr/>
        </p:nvSpPr>
        <p:spPr bwMode="auto">
          <a:xfrm>
            <a:off x="0" y="51339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77826" name="Picture 2" descr="C:\Users\user\Desktop\ALL\MEDIA CLIP\more\SI.jpg"/>
          <p:cNvPicPr>
            <a:picLocks noChangeAspect="1" noChangeArrowheads="1"/>
          </p:cNvPicPr>
          <p:nvPr/>
        </p:nvPicPr>
        <p:blipFill>
          <a:blip r:embed="rId3"/>
          <a:srcRect/>
          <a:stretch>
            <a:fillRect/>
          </a:stretch>
        </p:blipFill>
        <p:spPr bwMode="auto">
          <a:xfrm>
            <a:off x="0" y="1295400"/>
            <a:ext cx="6406624" cy="4191000"/>
          </a:xfrm>
          <a:prstGeom prst="rect">
            <a:avLst/>
          </a:prstGeom>
          <a:noFill/>
        </p:spPr>
      </p:pic>
      <p:pic>
        <p:nvPicPr>
          <p:cNvPr id="77827" name="Picture 3" descr="C:\Users\user\Desktop\ALL\MEDIA CLIP\more\U.jpg"/>
          <p:cNvPicPr>
            <a:picLocks noChangeAspect="1" noChangeArrowheads="1"/>
          </p:cNvPicPr>
          <p:nvPr/>
        </p:nvPicPr>
        <p:blipFill>
          <a:blip r:embed="rId4"/>
          <a:srcRect/>
          <a:stretch>
            <a:fillRect/>
          </a:stretch>
        </p:blipFill>
        <p:spPr bwMode="auto">
          <a:xfrm>
            <a:off x="6248400" y="-1"/>
            <a:ext cx="2807263" cy="5874457"/>
          </a:xfrm>
          <a:prstGeom prst="rect">
            <a:avLst/>
          </a:prstGeom>
          <a:noFill/>
        </p:spPr>
      </p:pic>
      <p:sp>
        <p:nvSpPr>
          <p:cNvPr id="8" name="Rectangle 7"/>
          <p:cNvSpPr/>
          <p:nvPr/>
        </p:nvSpPr>
        <p:spPr>
          <a:xfrm>
            <a:off x="4953000" y="5590401"/>
            <a:ext cx="3505200" cy="27699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spcBef>
                <a:spcPct val="0"/>
              </a:spcBef>
              <a:defRPr/>
            </a:pPr>
            <a:r>
              <a:rPr lang="en-NZ" sz="1200" b="1" dirty="0" smtClean="0">
                <a:solidFill>
                  <a:srgbClr val="00B0F0"/>
                </a:solidFill>
                <a:latin typeface="Lucida Calligraphy" pitchFamily="66" charset="0"/>
              </a:rPr>
              <a:t>Towards Child Friendly Kerala</a:t>
            </a:r>
            <a:endParaRPr lang="en-IN" sz="1200" dirty="0">
              <a:solidFill>
                <a:srgbClr val="00B0F0"/>
              </a:solidFill>
              <a:latin typeface="Lucida Calligraphy" pitchFamily="66"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b="1" dirty="0" smtClean="0">
                <a:latin typeface="Berlin Sans FB" pitchFamily="34" charset="0"/>
              </a:rPr>
              <a:t>Media Interactions: </a:t>
            </a:r>
            <a:br>
              <a:rPr lang="en-NZ" b="1" dirty="0" smtClean="0">
                <a:latin typeface="Berlin Sans FB" pitchFamily="34" charset="0"/>
              </a:rPr>
            </a:br>
            <a:r>
              <a:rPr lang="en-NZ" b="1" dirty="0" smtClean="0">
                <a:latin typeface="Berlin Sans FB" pitchFamily="34" charset="0"/>
              </a:rPr>
              <a:t>KeSCPCR In the news </a:t>
            </a:r>
            <a:endParaRPr lang="en-IN" dirty="0"/>
          </a:p>
        </p:txBody>
      </p:sp>
      <p:pic>
        <p:nvPicPr>
          <p:cNvPr id="4" name="Picture 4" descr="C:\Users\user\Desktop\ALL\April 2018 ALLfiles\Social Media\Saved NEws\2018\February 2018\Birth certificate The hindu.jpg"/>
          <p:cNvPicPr>
            <a:picLocks noChangeAspect="1" noChangeArrowheads="1"/>
          </p:cNvPicPr>
          <p:nvPr/>
        </p:nvPicPr>
        <p:blipFill>
          <a:blip r:embed="rId2"/>
          <a:srcRect/>
          <a:stretch>
            <a:fillRect/>
          </a:stretch>
        </p:blipFill>
        <p:spPr bwMode="auto">
          <a:xfrm>
            <a:off x="0" y="1447800"/>
            <a:ext cx="4419600" cy="5410200"/>
          </a:xfrm>
          <a:prstGeom prst="rect">
            <a:avLst/>
          </a:prstGeom>
          <a:noFill/>
        </p:spPr>
      </p:pic>
      <p:pic>
        <p:nvPicPr>
          <p:cNvPr id="79874" name="Picture 2" descr="C:\Users\user\Desktop\ALL\April 2018 ALLfiles\Social Media\Saved NEws\2018\March 2018\Kuthiyottam NDTV.png"/>
          <p:cNvPicPr>
            <a:picLocks noGrp="1" noChangeAspect="1" noChangeArrowheads="1"/>
          </p:cNvPicPr>
          <p:nvPr>
            <p:ph idx="1"/>
          </p:nvPr>
        </p:nvPicPr>
        <p:blipFill>
          <a:blip r:embed="rId3"/>
          <a:srcRect/>
          <a:stretch>
            <a:fillRect/>
          </a:stretch>
        </p:blipFill>
        <p:spPr bwMode="auto">
          <a:xfrm>
            <a:off x="4495800" y="1447800"/>
            <a:ext cx="4648201" cy="54102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 name="Picture 3" descr="C:\Users\user\Desktop\ChildRightseek Content\Screen Shot 2016-12-15 at 2.16.17 PM.png"/>
          <p:cNvPicPr/>
          <p:nvPr/>
        </p:nvPicPr>
        <p:blipFill>
          <a:blip r:embed="rId2"/>
          <a:srcRect/>
          <a:stretch>
            <a:fillRect/>
          </a:stretch>
        </p:blipFill>
        <p:spPr bwMode="auto">
          <a:xfrm>
            <a:off x="0" y="0"/>
            <a:ext cx="9144000" cy="5410200"/>
          </a:xfrm>
          <a:prstGeom prst="rect">
            <a:avLst/>
          </a:prstGeom>
          <a:noFill/>
          <a:ln w="9525">
            <a:noFill/>
            <a:miter lim="800000"/>
            <a:headEnd/>
            <a:tailEnd/>
          </a:ln>
        </p:spPr>
      </p:pic>
      <p:pic>
        <p:nvPicPr>
          <p:cNvPr id="5" name="Picture 1"/>
          <p:cNvPicPr>
            <a:picLocks noChangeAspect="1" noChangeArrowheads="1"/>
          </p:cNvPicPr>
          <p:nvPr/>
        </p:nvPicPr>
        <p:blipFill>
          <a:blip r:embed="rId3"/>
          <a:srcRect/>
          <a:stretch>
            <a:fillRect/>
          </a:stretch>
        </p:blipFill>
        <p:spPr bwMode="auto">
          <a:xfrm>
            <a:off x="0" y="5435904"/>
            <a:ext cx="9143999" cy="1422095"/>
          </a:xfrm>
          <a:prstGeom prst="rect">
            <a:avLst/>
          </a:prstGeom>
          <a:noFill/>
          <a:ln w="9525">
            <a:noFill/>
            <a:miter lim="800000"/>
            <a:headEnd/>
            <a:tailEnd/>
          </a:ln>
          <a:effectLst/>
        </p:spPr>
      </p:pic>
      <p:sp>
        <p:nvSpPr>
          <p:cNvPr id="6" name="Rectangle 5"/>
          <p:cNvSpPr/>
          <p:nvPr/>
        </p:nvSpPr>
        <p:spPr>
          <a:xfrm>
            <a:off x="4114800" y="5257800"/>
            <a:ext cx="4114800" cy="36933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spcBef>
                <a:spcPct val="0"/>
              </a:spcBef>
              <a:defRPr/>
            </a:pPr>
            <a:r>
              <a:rPr lang="en-NZ" b="1" dirty="0" smtClean="0">
                <a:solidFill>
                  <a:srgbClr val="00B0F0"/>
                </a:solidFill>
                <a:latin typeface="Lucida Calligraphy" pitchFamily="66" charset="0"/>
              </a:rPr>
              <a:t>Towards Child Friendly Kerala</a:t>
            </a:r>
            <a:endParaRPr lang="en-IN" dirty="0">
              <a:solidFill>
                <a:srgbClr val="00B0F0"/>
              </a:solidFill>
              <a:latin typeface="Lucida Calligraphy" pitchFamily="66"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C:\Users\user\Desktop\ALL\MEDIA CLIP\more\nOV 2017\sATYA\000008.jpg"/>
          <p:cNvPicPr>
            <a:picLocks noChangeAspect="1" noChangeArrowheads="1"/>
          </p:cNvPicPr>
          <p:nvPr/>
        </p:nvPicPr>
        <p:blipFill>
          <a:blip r:embed="rId2"/>
          <a:srcRect/>
          <a:stretch>
            <a:fillRect/>
          </a:stretch>
        </p:blipFill>
        <p:spPr bwMode="auto">
          <a:xfrm>
            <a:off x="4277958" y="0"/>
            <a:ext cx="4866042" cy="5105400"/>
          </a:xfrm>
          <a:prstGeom prst="rect">
            <a:avLst/>
          </a:prstGeom>
          <a:noFill/>
        </p:spPr>
      </p:pic>
      <p:pic>
        <p:nvPicPr>
          <p:cNvPr id="76803" name="Picture 3" descr="C:\Users\user\Desktop\ALL\MEDIA CLIP\more\nOV 2017\sATYA\000001.jpg"/>
          <p:cNvPicPr>
            <a:picLocks noChangeAspect="1" noChangeArrowheads="1"/>
          </p:cNvPicPr>
          <p:nvPr/>
        </p:nvPicPr>
        <p:blipFill>
          <a:blip r:embed="rId3"/>
          <a:srcRect/>
          <a:stretch>
            <a:fillRect/>
          </a:stretch>
        </p:blipFill>
        <p:spPr bwMode="auto">
          <a:xfrm>
            <a:off x="0" y="0"/>
            <a:ext cx="4240306" cy="5181600"/>
          </a:xfrm>
          <a:prstGeom prst="rect">
            <a:avLst/>
          </a:prstGeom>
          <a:noFill/>
        </p:spPr>
      </p:pic>
      <p:pic>
        <p:nvPicPr>
          <p:cNvPr id="6" name="Picture 1"/>
          <p:cNvPicPr>
            <a:picLocks noChangeAspect="1" noChangeArrowheads="1"/>
          </p:cNvPicPr>
          <p:nvPr/>
        </p:nvPicPr>
        <p:blipFill>
          <a:blip r:embed="rId4"/>
          <a:srcRect/>
          <a:stretch>
            <a:fillRect/>
          </a:stretch>
        </p:blipFill>
        <p:spPr bwMode="auto">
          <a:xfrm>
            <a:off x="1" y="5512105"/>
            <a:ext cx="9143999" cy="1422095"/>
          </a:xfrm>
          <a:prstGeom prst="rect">
            <a:avLst/>
          </a:prstGeom>
          <a:noFill/>
          <a:ln w="9525">
            <a:noFill/>
            <a:miter lim="800000"/>
            <a:headEnd/>
            <a:tailEnd/>
          </a:ln>
          <a:effectLst/>
        </p:spPr>
      </p:pic>
      <p:sp>
        <p:nvSpPr>
          <p:cNvPr id="7" name="Rectangle 6"/>
          <p:cNvSpPr/>
          <p:nvPr/>
        </p:nvSpPr>
        <p:spPr>
          <a:xfrm>
            <a:off x="4953000" y="5410200"/>
            <a:ext cx="3505200" cy="27699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spcBef>
                <a:spcPct val="0"/>
              </a:spcBef>
              <a:defRPr/>
            </a:pPr>
            <a:r>
              <a:rPr lang="en-NZ" sz="1200" b="1" dirty="0" smtClean="0">
                <a:solidFill>
                  <a:srgbClr val="00B0F0"/>
                </a:solidFill>
                <a:latin typeface="Lucida Calligraphy" pitchFamily="66" charset="0"/>
              </a:rPr>
              <a:t>Towards Child Friendly Kerala</a:t>
            </a:r>
            <a:endParaRPr lang="en-IN" sz="1200" dirty="0">
              <a:solidFill>
                <a:srgbClr val="00B0F0"/>
              </a:solidFill>
              <a:latin typeface="Lucida Calligraphy" pitchFamily="66"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smtClean="0">
                <a:latin typeface="Berlin Sans FB" pitchFamily="34" charset="0"/>
              </a:rPr>
              <a:t>Tools of Change: ‘No Go Tell’ Short Film</a:t>
            </a:r>
            <a:r>
              <a:rPr lang="en-IN" sz="3200" dirty="0" smtClean="0">
                <a:latin typeface="Berlin Sans FB" pitchFamily="34" charset="0"/>
              </a:rPr>
              <a:t/>
            </a:r>
            <a:br>
              <a:rPr lang="en-IN" sz="3200" dirty="0" smtClean="0">
                <a:latin typeface="Berlin Sans FB" pitchFamily="34" charset="0"/>
              </a:rPr>
            </a:br>
            <a:endParaRPr lang="en-IN" sz="3200" dirty="0"/>
          </a:p>
        </p:txBody>
      </p:sp>
      <p:sp>
        <p:nvSpPr>
          <p:cNvPr id="74754" name="Rectangle 2"/>
          <p:cNvSpPr>
            <a:spLocks noChangeArrowheads="1"/>
          </p:cNvSpPr>
          <p:nvPr/>
        </p:nvSpPr>
        <p:spPr bwMode="auto">
          <a:xfrm>
            <a:off x="0" y="0"/>
            <a:ext cx="184731" cy="405199"/>
          </a:xfrm>
          <a:prstGeom prst="rect">
            <a:avLst/>
          </a:prstGeom>
          <a:solidFill>
            <a:srgbClr val="FFFFFF"/>
          </a:solidFill>
          <a:ln w="9525">
            <a:noFill/>
            <a:miter lim="800000"/>
            <a:headEnd/>
            <a:tailEnd/>
          </a:ln>
          <a:effectLst/>
        </p:spPr>
        <p:txBody>
          <a:bodyPr vert="horz" wrap="none" lIns="91440" tIns="12696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4753" name="Picture 60" descr="https://newsd.in/wp-content/uploads/2017/04/No-Go-Tell-1024x526.png"/>
          <p:cNvPicPr>
            <a:picLocks noChangeAspect="1" noChangeArrowheads="1"/>
          </p:cNvPicPr>
          <p:nvPr/>
        </p:nvPicPr>
        <p:blipFill>
          <a:blip r:embed="rId2"/>
          <a:srcRect/>
          <a:stretch>
            <a:fillRect/>
          </a:stretch>
        </p:blipFill>
        <p:spPr bwMode="auto">
          <a:xfrm>
            <a:off x="533400" y="1066800"/>
            <a:ext cx="6685046" cy="2981774"/>
          </a:xfrm>
          <a:prstGeom prst="rect">
            <a:avLst/>
          </a:prstGeom>
          <a:noFill/>
        </p:spPr>
      </p:pic>
      <p:sp>
        <p:nvSpPr>
          <p:cNvPr id="74755" name="Rectangle 3"/>
          <p:cNvSpPr>
            <a:spLocks noChangeArrowheads="1"/>
          </p:cNvSpPr>
          <p:nvPr/>
        </p:nvSpPr>
        <p:spPr bwMode="auto">
          <a:xfrm>
            <a:off x="304800" y="4038600"/>
            <a:ext cx="86106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lang="en-US" sz="1600" dirty="0" smtClean="0">
                <a:latin typeface="Cambria" pitchFamily="18" charset="0"/>
                <a:ea typeface="Times New Roman" pitchFamily="18" charset="0"/>
                <a:cs typeface="Arial" pitchFamily="34" charset="0"/>
              </a:rPr>
              <a:t>F</a:t>
            </a:r>
            <a:r>
              <a:rPr kumimoji="0" lang="en-US" sz="1600" b="0" i="0" u="none" strike="noStrike" cap="none" normalizeH="0" baseline="0" dirty="0" smtClean="0">
                <a:ln>
                  <a:noFill/>
                </a:ln>
                <a:solidFill>
                  <a:schemeClr val="tx1"/>
                </a:solidFill>
                <a:effectLst/>
                <a:latin typeface="Cambria" pitchFamily="18" charset="0"/>
                <a:ea typeface="Times New Roman" pitchFamily="18" charset="0"/>
                <a:cs typeface="Arial" pitchFamily="34" charset="0"/>
              </a:rPr>
              <a:t>ilm produced for the KeSCPCR featuring actor </a:t>
            </a:r>
            <a:r>
              <a:rPr kumimoji="0" lang="en-US" sz="1600" b="0" i="0" u="none" strike="noStrike" cap="none" normalizeH="0" baseline="0" dirty="0" err="1" smtClean="0">
                <a:ln>
                  <a:noFill/>
                </a:ln>
                <a:solidFill>
                  <a:schemeClr val="tx1"/>
                </a:solidFill>
                <a:effectLst/>
                <a:latin typeface="Cambria" pitchFamily="18" charset="0"/>
                <a:ea typeface="Times New Roman" pitchFamily="18" charset="0"/>
                <a:cs typeface="Arial" pitchFamily="34" charset="0"/>
              </a:rPr>
              <a:t>Nivin</a:t>
            </a:r>
            <a:r>
              <a:rPr kumimoji="0" lang="en-US" sz="1600" b="0" i="0" u="none" strike="noStrike" cap="none" normalizeH="0" baseline="0" dirty="0" smtClean="0">
                <a:ln>
                  <a:noFill/>
                </a:ln>
                <a:solidFill>
                  <a:schemeClr val="tx1"/>
                </a:solidFill>
                <a:effectLst/>
                <a:latin typeface="Cambria" pitchFamily="18" charset="0"/>
                <a:ea typeface="Times New Roman" pitchFamily="18" charset="0"/>
                <a:cs typeface="Arial" pitchFamily="34" charset="0"/>
              </a:rPr>
              <a:t> </a:t>
            </a:r>
            <a:r>
              <a:rPr kumimoji="0" lang="en-US" sz="1600" b="0" i="0" u="none" strike="noStrike" cap="none" normalizeH="0" baseline="0" dirty="0" err="1" smtClean="0">
                <a:ln>
                  <a:noFill/>
                </a:ln>
                <a:solidFill>
                  <a:schemeClr val="tx1"/>
                </a:solidFill>
                <a:effectLst/>
                <a:latin typeface="Cambria" pitchFamily="18" charset="0"/>
                <a:ea typeface="Times New Roman" pitchFamily="18" charset="0"/>
                <a:cs typeface="Arial" pitchFamily="34" charset="0"/>
              </a:rPr>
              <a:t>Pauly</a:t>
            </a:r>
            <a:r>
              <a:rPr kumimoji="0" lang="en-US" sz="1600" b="0" i="0" u="none" strike="noStrike" cap="none" normalizeH="0" baseline="0" dirty="0" smtClean="0">
                <a:ln>
                  <a:noFill/>
                </a:ln>
                <a:solidFill>
                  <a:schemeClr val="tx1"/>
                </a:solidFill>
                <a:effectLst/>
                <a:latin typeface="Cambria" pitchFamily="18" charset="0"/>
                <a:ea typeface="Times New Roman" pitchFamily="18" charset="0"/>
                <a:cs typeface="Arial" pitchFamily="34" charset="0"/>
              </a:rPr>
              <a:t> to create awareness among kids about the possibility of experiencing bad touch and what has to be done. </a:t>
            </a:r>
          </a:p>
          <a:p>
            <a:pPr marL="0" marR="0" lvl="0" indent="0" algn="l" defTabSz="914400" rtl="0" eaLnBrk="1" fontAlgn="base" latinLnBrk="0" hangingPunct="1">
              <a:lnSpc>
                <a:spcPct val="100000"/>
              </a:lnSpc>
              <a:spcBef>
                <a:spcPct val="0"/>
              </a:spcBef>
              <a:spcAft>
                <a:spcPct val="0"/>
              </a:spcAft>
              <a:buClrTx/>
              <a:buSzTx/>
              <a:tabLst/>
            </a:pPr>
            <a:endParaRPr lang="en-US" sz="1600" dirty="0" smtClean="0">
              <a:latin typeface="Cambria" pitchFamily="18"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tabLst/>
            </a:pPr>
            <a:r>
              <a:rPr lang="en-US" sz="1600" dirty="0" smtClean="0">
                <a:latin typeface="Cambria" pitchFamily="18" charset="0"/>
                <a:ea typeface="Times New Roman" pitchFamily="18" charset="0"/>
                <a:cs typeface="Calibri" pitchFamily="34" charset="0"/>
              </a:rPr>
              <a:t>D</a:t>
            </a:r>
            <a:r>
              <a:rPr kumimoji="0" lang="en-US" sz="1600" b="0" i="0" u="none" strike="noStrike" cap="none" normalizeH="0" baseline="0" dirty="0" smtClean="0">
                <a:ln>
                  <a:noFill/>
                </a:ln>
                <a:solidFill>
                  <a:schemeClr val="tx1"/>
                </a:solidFill>
                <a:effectLst/>
                <a:latin typeface="Cambria" pitchFamily="18" charset="0"/>
                <a:ea typeface="Times New Roman" pitchFamily="18" charset="0"/>
                <a:cs typeface="Calibri" pitchFamily="34" charset="0"/>
              </a:rPr>
              <a:t>irected by Jude </a:t>
            </a:r>
            <a:r>
              <a:rPr kumimoji="0" lang="en-US" sz="1600" b="0" i="0" u="none" strike="noStrike" cap="none" normalizeH="0" baseline="0" dirty="0" err="1" smtClean="0">
                <a:ln>
                  <a:noFill/>
                </a:ln>
                <a:solidFill>
                  <a:schemeClr val="tx1"/>
                </a:solidFill>
                <a:effectLst/>
                <a:latin typeface="Cambria" pitchFamily="18" charset="0"/>
                <a:ea typeface="Times New Roman" pitchFamily="18" charset="0"/>
                <a:cs typeface="Calibri" pitchFamily="34" charset="0"/>
              </a:rPr>
              <a:t>Anthany</a:t>
            </a:r>
            <a:r>
              <a:rPr kumimoji="0" lang="en-US" sz="1600" b="0" i="0" u="none" strike="noStrike" cap="none" normalizeH="0" baseline="0" dirty="0" smtClean="0">
                <a:ln>
                  <a:noFill/>
                </a:ln>
                <a:solidFill>
                  <a:schemeClr val="tx1"/>
                </a:solidFill>
                <a:effectLst/>
                <a:latin typeface="Cambria" pitchFamily="18" charset="0"/>
                <a:ea typeface="Times New Roman" pitchFamily="18" charset="0"/>
                <a:cs typeface="Calibri" pitchFamily="34" charset="0"/>
              </a:rPr>
              <a:t> Joseph and produced by </a:t>
            </a:r>
            <a:r>
              <a:rPr kumimoji="0" lang="en-US" sz="1600" b="0" i="0" u="none" strike="noStrike" cap="none" normalizeH="0" baseline="0" dirty="0" err="1" smtClean="0">
                <a:ln>
                  <a:noFill/>
                </a:ln>
                <a:solidFill>
                  <a:schemeClr val="tx1"/>
                </a:solidFill>
                <a:effectLst/>
                <a:latin typeface="Cambria" pitchFamily="18" charset="0"/>
                <a:ea typeface="Times New Roman" pitchFamily="18" charset="0"/>
                <a:cs typeface="Calibri" pitchFamily="34" charset="0"/>
              </a:rPr>
              <a:t>Bodhini</a:t>
            </a:r>
            <a:r>
              <a:rPr kumimoji="0" lang="en-US" sz="1600" b="0" i="0" u="none" strike="noStrike" cap="none" normalizeH="0" baseline="0" dirty="0" smtClean="0">
                <a:ln>
                  <a:noFill/>
                </a:ln>
                <a:solidFill>
                  <a:schemeClr val="tx1"/>
                </a:solidFill>
                <a:effectLst/>
                <a:latin typeface="Cambria" pitchFamily="18" charset="0"/>
                <a:ea typeface="Times New Roman" pitchFamily="18" charset="0"/>
                <a:cs typeface="Calibri" pitchFamily="34" charset="0"/>
              </a:rPr>
              <a:t> Metropolis Charitable Trust with support from </a:t>
            </a:r>
            <a:r>
              <a:rPr kumimoji="0" lang="en-US" sz="1600" b="0" i="0" u="none" strike="noStrike" cap="none" normalizeH="0" baseline="0" dirty="0" err="1" smtClean="0">
                <a:ln>
                  <a:noFill/>
                </a:ln>
                <a:solidFill>
                  <a:schemeClr val="tx1"/>
                </a:solidFill>
                <a:effectLst/>
                <a:latin typeface="Cambria" pitchFamily="18" charset="0"/>
                <a:ea typeface="Times New Roman" pitchFamily="18" charset="0"/>
                <a:cs typeface="Calibri" pitchFamily="34" charset="0"/>
              </a:rPr>
              <a:t>Muthoot</a:t>
            </a:r>
            <a:r>
              <a:rPr kumimoji="0" lang="en-US" sz="1600" b="0" i="0" u="none" strike="noStrike" cap="none" normalizeH="0" baseline="0" dirty="0" smtClean="0">
                <a:ln>
                  <a:noFill/>
                </a:ln>
                <a:solidFill>
                  <a:schemeClr val="tx1"/>
                </a:solidFill>
                <a:effectLst/>
                <a:latin typeface="Cambria" pitchFamily="18" charset="0"/>
                <a:ea typeface="Times New Roman" pitchFamily="18" charset="0"/>
                <a:cs typeface="Calibri" pitchFamily="34" charset="0"/>
              </a:rPr>
              <a:t> </a:t>
            </a:r>
            <a:r>
              <a:rPr kumimoji="0" lang="en-US" sz="1600" b="0" i="0" u="none" strike="noStrike" cap="none" normalizeH="0" baseline="0" dirty="0" err="1" smtClean="0">
                <a:ln>
                  <a:noFill/>
                </a:ln>
                <a:solidFill>
                  <a:schemeClr val="tx1"/>
                </a:solidFill>
                <a:effectLst/>
                <a:latin typeface="Cambria" pitchFamily="18" charset="0"/>
                <a:ea typeface="Times New Roman" pitchFamily="18" charset="0"/>
                <a:cs typeface="Calibri" pitchFamily="34" charset="0"/>
              </a:rPr>
              <a:t>Pappachan</a:t>
            </a:r>
            <a:r>
              <a:rPr kumimoji="0" lang="en-US" sz="1600" b="0" i="0" u="none" strike="noStrike" cap="none" normalizeH="0" baseline="0" dirty="0" smtClean="0">
                <a:ln>
                  <a:noFill/>
                </a:ln>
                <a:solidFill>
                  <a:schemeClr val="tx1"/>
                </a:solidFill>
                <a:effectLst/>
                <a:latin typeface="Cambria" pitchFamily="18" charset="0"/>
                <a:ea typeface="Times New Roman" pitchFamily="18" charset="0"/>
                <a:cs typeface="Calibri" pitchFamily="34" charset="0"/>
              </a:rPr>
              <a:t> Foundation.</a:t>
            </a:r>
          </a:p>
          <a:p>
            <a:pPr marL="0" marR="0" lvl="0" indent="0" algn="l" defTabSz="914400" rtl="0" eaLnBrk="1" fontAlgn="base" latinLnBrk="0" hangingPunct="1">
              <a:lnSpc>
                <a:spcPct val="100000"/>
              </a:lnSpc>
              <a:spcBef>
                <a:spcPct val="0"/>
              </a:spcBef>
              <a:spcAft>
                <a:spcPct val="0"/>
              </a:spcAft>
              <a:buClrTx/>
              <a:buSzTx/>
              <a:tabLst/>
            </a:pPr>
            <a:endParaRPr kumimoji="0" lang="en-US" sz="1600" b="0" i="0" u="none" strike="noStrike" cap="none" normalizeH="0" baseline="0" dirty="0" smtClean="0">
              <a:ln>
                <a:noFill/>
              </a:ln>
              <a:solidFill>
                <a:schemeClr val="tx1"/>
              </a:solidFill>
              <a:effectLst/>
              <a:latin typeface="Cambria" pitchFamily="18" charset="0"/>
              <a:ea typeface="Times New Roman" pitchFamily="18" charset="0"/>
              <a:cs typeface="Kartika" pitchFamily="18" charset="0"/>
            </a:endParaRPr>
          </a:p>
        </p:txBody>
      </p:sp>
      <p:pic>
        <p:nvPicPr>
          <p:cNvPr id="7" name="Picture 1"/>
          <p:cNvPicPr>
            <a:picLocks noChangeAspect="1" noChangeArrowheads="1"/>
          </p:cNvPicPr>
          <p:nvPr/>
        </p:nvPicPr>
        <p:blipFill>
          <a:blip r:embed="rId3"/>
          <a:srcRect/>
          <a:stretch>
            <a:fillRect/>
          </a:stretch>
        </p:blipFill>
        <p:spPr bwMode="auto">
          <a:xfrm>
            <a:off x="1" y="5588305"/>
            <a:ext cx="9143999" cy="1422095"/>
          </a:xfrm>
          <a:prstGeom prst="rect">
            <a:avLst/>
          </a:prstGeom>
          <a:noFill/>
          <a:ln w="9525">
            <a:noFill/>
            <a:miter lim="800000"/>
            <a:headEnd/>
            <a:tailEnd/>
          </a:ln>
          <a:effectLst/>
        </p:spPr>
      </p:pic>
      <p:sp>
        <p:nvSpPr>
          <p:cNvPr id="10" name="Rectangle 9"/>
          <p:cNvSpPr/>
          <p:nvPr/>
        </p:nvSpPr>
        <p:spPr>
          <a:xfrm>
            <a:off x="4953000" y="5590401"/>
            <a:ext cx="3505200" cy="27699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spcBef>
                <a:spcPct val="0"/>
              </a:spcBef>
              <a:defRPr/>
            </a:pPr>
            <a:r>
              <a:rPr lang="en-NZ" sz="1200" b="1" dirty="0" smtClean="0">
                <a:solidFill>
                  <a:srgbClr val="00B0F0"/>
                </a:solidFill>
                <a:latin typeface="Lucida Calligraphy" pitchFamily="66" charset="0"/>
              </a:rPr>
              <a:t>Towards Child Friendly Kerala</a:t>
            </a:r>
            <a:endParaRPr lang="en-IN" sz="1200" dirty="0">
              <a:solidFill>
                <a:srgbClr val="00B0F0"/>
              </a:solidFill>
              <a:latin typeface="Lucida Calligraphy" pitchFamily="66"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63"/>
          <p:cNvPicPr>
            <a:picLocks noChangeAspect="1" noChangeArrowheads="1"/>
          </p:cNvPicPr>
          <p:nvPr/>
        </p:nvPicPr>
        <p:blipFill>
          <a:blip r:embed="rId2"/>
          <a:srcRect/>
          <a:stretch>
            <a:fillRect/>
          </a:stretch>
        </p:blipFill>
        <p:spPr bwMode="auto">
          <a:xfrm>
            <a:off x="0" y="1295400"/>
            <a:ext cx="5638800" cy="3921704"/>
          </a:xfrm>
          <a:prstGeom prst="rect">
            <a:avLst/>
          </a:prstGeom>
          <a:noFill/>
          <a:ln w="9525">
            <a:noFill/>
            <a:miter lim="800000"/>
            <a:headEnd/>
            <a:tailEnd/>
          </a:ln>
        </p:spPr>
      </p:pic>
      <p:sp>
        <p:nvSpPr>
          <p:cNvPr id="2" name="Title 1"/>
          <p:cNvSpPr>
            <a:spLocks noGrp="1"/>
          </p:cNvSpPr>
          <p:nvPr>
            <p:ph type="title"/>
          </p:nvPr>
        </p:nvSpPr>
        <p:spPr/>
        <p:txBody>
          <a:bodyPr>
            <a:noAutofit/>
          </a:bodyPr>
          <a:lstStyle/>
          <a:p>
            <a:r>
              <a:rPr lang="en-US" sz="3200" b="1" dirty="0" smtClean="0">
                <a:latin typeface="Berlin Sans FB" pitchFamily="34" charset="0"/>
              </a:rPr>
              <a:t/>
            </a:r>
            <a:br>
              <a:rPr lang="en-US" sz="3200" b="1" dirty="0" smtClean="0">
                <a:latin typeface="Berlin Sans FB" pitchFamily="34" charset="0"/>
              </a:rPr>
            </a:br>
            <a:r>
              <a:rPr lang="en-US" sz="3200" b="1" dirty="0" smtClean="0">
                <a:latin typeface="Berlin Sans FB" pitchFamily="34" charset="0"/>
              </a:rPr>
              <a:t>Tools of Change: ‘No Go Tell’ Short Film</a:t>
            </a:r>
            <a:r>
              <a:rPr lang="en-IN" sz="3200" dirty="0" smtClean="0">
                <a:latin typeface="Berlin Sans FB" pitchFamily="34" charset="0"/>
              </a:rPr>
              <a:t/>
            </a:r>
            <a:br>
              <a:rPr lang="en-IN" sz="3200" dirty="0" smtClean="0">
                <a:latin typeface="Berlin Sans FB" pitchFamily="34" charset="0"/>
              </a:rPr>
            </a:br>
            <a:endParaRPr lang="en-IN" sz="3200" dirty="0"/>
          </a:p>
        </p:txBody>
      </p:sp>
      <p:sp>
        <p:nvSpPr>
          <p:cNvPr id="3" name="Content Placeholder 2"/>
          <p:cNvSpPr>
            <a:spLocks noGrp="1"/>
          </p:cNvSpPr>
          <p:nvPr>
            <p:ph idx="1"/>
          </p:nvPr>
        </p:nvSpPr>
        <p:spPr>
          <a:xfrm>
            <a:off x="0" y="4572000"/>
            <a:ext cx="8991600" cy="914400"/>
          </a:xfrm>
          <a:solidFill>
            <a:srgbClr val="FF0000"/>
          </a:solidFill>
        </p:spPr>
        <p:txBody>
          <a:bodyPr>
            <a:normAutofit/>
          </a:bodyPr>
          <a:lstStyle/>
          <a:p>
            <a:r>
              <a:rPr lang="en-US" sz="1400" b="1" i="1" dirty="0" smtClean="0">
                <a:solidFill>
                  <a:schemeClr val="bg1"/>
                </a:solidFill>
                <a:latin typeface="Cambria" pitchFamily="18" charset="0"/>
              </a:rPr>
              <a:t>Taking it to his Facebook page, Actor </a:t>
            </a:r>
            <a:r>
              <a:rPr lang="en-US" sz="1400" b="1" i="1" dirty="0" err="1" smtClean="0">
                <a:solidFill>
                  <a:schemeClr val="bg1"/>
                </a:solidFill>
                <a:latin typeface="Cambria" pitchFamily="18" charset="0"/>
              </a:rPr>
              <a:t>Nivin</a:t>
            </a:r>
            <a:r>
              <a:rPr lang="en-US" sz="1400" b="1" i="1" dirty="0" smtClean="0">
                <a:solidFill>
                  <a:schemeClr val="bg1"/>
                </a:solidFill>
                <a:latin typeface="Cambria" pitchFamily="18" charset="0"/>
              </a:rPr>
              <a:t> </a:t>
            </a:r>
            <a:r>
              <a:rPr lang="en-US" sz="1400" b="1" i="1" dirty="0" err="1" smtClean="0">
                <a:solidFill>
                  <a:schemeClr val="bg1"/>
                </a:solidFill>
                <a:latin typeface="Cambria" pitchFamily="18" charset="0"/>
              </a:rPr>
              <a:t>Pauly</a:t>
            </a:r>
            <a:r>
              <a:rPr lang="en-US" sz="1400" b="1" i="1" dirty="0" smtClean="0">
                <a:solidFill>
                  <a:schemeClr val="bg1"/>
                </a:solidFill>
                <a:latin typeface="Cambria" pitchFamily="18" charset="0"/>
              </a:rPr>
              <a:t> wrote a heartwarming message on child abuse and expressed his happiness to be part of the project. The short film, which was released on Youtube had gone viral and has garnered more than 2 </a:t>
            </a:r>
            <a:r>
              <a:rPr lang="en-US" sz="1400" b="1" i="1" dirty="0" err="1" smtClean="0">
                <a:solidFill>
                  <a:schemeClr val="bg1"/>
                </a:solidFill>
                <a:latin typeface="Cambria" pitchFamily="18" charset="0"/>
              </a:rPr>
              <a:t>lakh</a:t>
            </a:r>
            <a:r>
              <a:rPr lang="en-US" sz="1400" b="1" i="1" dirty="0" smtClean="0">
                <a:solidFill>
                  <a:schemeClr val="bg1"/>
                </a:solidFill>
                <a:latin typeface="Cambria" pitchFamily="18" charset="0"/>
              </a:rPr>
              <a:t> views on YouTube.</a:t>
            </a:r>
            <a:endParaRPr lang="en-IN" sz="1400" b="1" i="1" dirty="0" smtClean="0">
              <a:solidFill>
                <a:schemeClr val="bg1"/>
              </a:solidFill>
              <a:latin typeface="Cambria" pitchFamily="18" charset="0"/>
            </a:endParaRPr>
          </a:p>
        </p:txBody>
      </p:sp>
      <p:pic>
        <p:nvPicPr>
          <p:cNvPr id="6" name="Picture 1"/>
          <p:cNvPicPr>
            <a:picLocks noChangeAspect="1" noChangeArrowheads="1"/>
          </p:cNvPicPr>
          <p:nvPr/>
        </p:nvPicPr>
        <p:blipFill>
          <a:blip r:embed="rId3"/>
          <a:srcRect/>
          <a:stretch>
            <a:fillRect/>
          </a:stretch>
        </p:blipFill>
        <p:spPr bwMode="auto">
          <a:xfrm>
            <a:off x="1" y="5791200"/>
            <a:ext cx="9143999" cy="1422095"/>
          </a:xfrm>
          <a:prstGeom prst="rect">
            <a:avLst/>
          </a:prstGeom>
          <a:noFill/>
          <a:ln w="9525">
            <a:noFill/>
            <a:miter lim="800000"/>
            <a:headEnd/>
            <a:tailEnd/>
          </a:ln>
          <a:effectLst/>
        </p:spPr>
      </p:pic>
      <p:sp>
        <p:nvSpPr>
          <p:cNvPr id="7" name="Rectangle 6"/>
          <p:cNvSpPr/>
          <p:nvPr/>
        </p:nvSpPr>
        <p:spPr>
          <a:xfrm>
            <a:off x="4953000" y="5590401"/>
            <a:ext cx="3505200" cy="27699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spcBef>
                <a:spcPct val="0"/>
              </a:spcBef>
              <a:defRPr/>
            </a:pPr>
            <a:r>
              <a:rPr lang="en-NZ" sz="1200" b="1" dirty="0" smtClean="0">
                <a:solidFill>
                  <a:srgbClr val="00B0F0"/>
                </a:solidFill>
                <a:latin typeface="Lucida Calligraphy" pitchFamily="66" charset="0"/>
              </a:rPr>
              <a:t>Towards Child Friendly Kerala</a:t>
            </a:r>
            <a:endParaRPr lang="en-IN" sz="1200" dirty="0">
              <a:solidFill>
                <a:srgbClr val="00B0F0"/>
              </a:solidFill>
              <a:latin typeface="Lucida Calligraphy" pitchFamily="66"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latin typeface="Berlin Sans FB" pitchFamily="34" charset="0"/>
              </a:rPr>
              <a:t>Tools of Change: KeSCPCR on Facebook </a:t>
            </a:r>
            <a:r>
              <a:rPr lang="en-IN" dirty="0" smtClean="0">
                <a:latin typeface="Berlin Sans FB" pitchFamily="34" charset="0"/>
              </a:rPr>
              <a:t/>
            </a:r>
            <a:br>
              <a:rPr lang="en-IN" dirty="0" smtClean="0">
                <a:latin typeface="Berlin Sans FB" pitchFamily="34" charset="0"/>
              </a:rPr>
            </a:br>
            <a:endParaRPr lang="en-IN" dirty="0">
              <a:latin typeface="Berlin Sans FB" pitchFamily="34" charset="0"/>
            </a:endParaRPr>
          </a:p>
        </p:txBody>
      </p:sp>
      <p:sp>
        <p:nvSpPr>
          <p:cNvPr id="3" name="Content Placeholder 2"/>
          <p:cNvSpPr>
            <a:spLocks noGrp="1"/>
          </p:cNvSpPr>
          <p:nvPr>
            <p:ph idx="1"/>
          </p:nvPr>
        </p:nvSpPr>
        <p:spPr/>
        <p:txBody>
          <a:bodyPr/>
          <a:lstStyle/>
          <a:p>
            <a:endParaRPr lang="en-IN" dirty="0"/>
          </a:p>
        </p:txBody>
      </p:sp>
      <p:pic>
        <p:nvPicPr>
          <p:cNvPr id="54274" name="Picture 218"/>
          <p:cNvPicPr>
            <a:picLocks noChangeAspect="1" noChangeArrowheads="1"/>
          </p:cNvPicPr>
          <p:nvPr/>
        </p:nvPicPr>
        <p:blipFill>
          <a:blip r:embed="rId2"/>
          <a:srcRect/>
          <a:stretch>
            <a:fillRect/>
          </a:stretch>
        </p:blipFill>
        <p:spPr bwMode="auto">
          <a:xfrm>
            <a:off x="838200" y="1144935"/>
            <a:ext cx="7990743" cy="5103465"/>
          </a:xfrm>
          <a:prstGeom prst="rect">
            <a:avLst/>
          </a:prstGeom>
          <a:noFill/>
          <a:ln w="9525">
            <a:noFill/>
            <a:miter lim="800000"/>
            <a:headEnd/>
            <a:tailEnd/>
          </a:ln>
        </p:spPr>
      </p:pic>
      <p:pic>
        <p:nvPicPr>
          <p:cNvPr id="5" name="Picture 1"/>
          <p:cNvPicPr>
            <a:picLocks noChangeAspect="1" noChangeArrowheads="1"/>
          </p:cNvPicPr>
          <p:nvPr/>
        </p:nvPicPr>
        <p:blipFill>
          <a:blip r:embed="rId3"/>
          <a:srcRect/>
          <a:stretch>
            <a:fillRect/>
          </a:stretch>
        </p:blipFill>
        <p:spPr bwMode="auto">
          <a:xfrm>
            <a:off x="1" y="5588305"/>
            <a:ext cx="9143999" cy="1422095"/>
          </a:xfrm>
          <a:prstGeom prst="rect">
            <a:avLst/>
          </a:prstGeom>
          <a:noFill/>
          <a:ln w="9525">
            <a:noFill/>
            <a:miter lim="800000"/>
            <a:headEnd/>
            <a:tailEnd/>
          </a:ln>
          <a:effectLst/>
        </p:spPr>
      </p:pic>
      <p:sp>
        <p:nvSpPr>
          <p:cNvPr id="6" name="Rectangle 5"/>
          <p:cNvSpPr/>
          <p:nvPr/>
        </p:nvSpPr>
        <p:spPr>
          <a:xfrm>
            <a:off x="4953000" y="5590401"/>
            <a:ext cx="3505200" cy="27699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spcBef>
                <a:spcPct val="0"/>
              </a:spcBef>
              <a:defRPr/>
            </a:pPr>
            <a:r>
              <a:rPr lang="en-NZ" sz="1200" b="1" dirty="0" smtClean="0">
                <a:solidFill>
                  <a:srgbClr val="00B0F0"/>
                </a:solidFill>
                <a:latin typeface="Lucida Calligraphy" pitchFamily="66" charset="0"/>
              </a:rPr>
              <a:t>Towards Child Friendly Kerala</a:t>
            </a:r>
            <a:endParaRPr lang="en-IN" sz="1200" dirty="0">
              <a:solidFill>
                <a:srgbClr val="00B0F0"/>
              </a:solidFill>
              <a:latin typeface="Lucida Calligraphy" pitchFamily="66" charset="0"/>
            </a:endParaRPr>
          </a:p>
        </p:txBody>
      </p:sp>
      <p:sp>
        <p:nvSpPr>
          <p:cNvPr id="7" name="Rectangle 6"/>
          <p:cNvSpPr/>
          <p:nvPr/>
        </p:nvSpPr>
        <p:spPr>
          <a:xfrm>
            <a:off x="0" y="914400"/>
            <a:ext cx="3355919" cy="338554"/>
          </a:xfrm>
          <a:prstGeom prst="rect">
            <a:avLst/>
          </a:prstGeom>
          <a:solidFill>
            <a:srgbClr val="FF0000"/>
          </a:solidFill>
        </p:spPr>
        <p:txBody>
          <a:bodyPr wrap="none">
            <a:spAutoFit/>
          </a:bodyPr>
          <a:lstStyle/>
          <a:p>
            <a:r>
              <a:rPr lang="en-GB" sz="1600" dirty="0" smtClean="0">
                <a:solidFill>
                  <a:schemeClr val="bg1"/>
                </a:solidFill>
                <a:latin typeface="Cambria" pitchFamily="18" charset="0"/>
              </a:rPr>
              <a:t>www.facebook.com/KeSCPCRKerala</a:t>
            </a:r>
            <a:endParaRPr lang="en-IN" sz="1600" dirty="0">
              <a:solidFill>
                <a:schemeClr val="bg1"/>
              </a:solidFill>
              <a:latin typeface="Cambria" pitchFamily="18"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143000"/>
          </a:xfrm>
        </p:spPr>
        <p:txBody>
          <a:bodyPr>
            <a:noAutofit/>
          </a:bodyPr>
          <a:lstStyle/>
          <a:p>
            <a:r>
              <a:rPr lang="en-US" sz="3600" b="1" dirty="0" smtClean="0">
                <a:latin typeface="Berlin Sans FB" pitchFamily="34" charset="0"/>
              </a:rPr>
              <a:t>Tools of Change: KeSCPCR on Twitter</a:t>
            </a:r>
            <a:r>
              <a:rPr lang="en-IN" sz="3600" dirty="0" smtClean="0">
                <a:latin typeface="Berlin Sans FB" pitchFamily="34" charset="0"/>
              </a:rPr>
              <a:t/>
            </a:r>
            <a:br>
              <a:rPr lang="en-IN" sz="3600" dirty="0" smtClean="0">
                <a:latin typeface="Berlin Sans FB" pitchFamily="34" charset="0"/>
              </a:rPr>
            </a:br>
            <a:endParaRPr lang="en-IN" sz="3600" dirty="0"/>
          </a:p>
        </p:txBody>
      </p:sp>
      <p:pic>
        <p:nvPicPr>
          <p:cNvPr id="4" name="Picture 3"/>
          <p:cNvPicPr/>
          <p:nvPr/>
        </p:nvPicPr>
        <p:blipFill>
          <a:blip r:embed="rId2"/>
          <a:srcRect/>
          <a:stretch>
            <a:fillRect/>
          </a:stretch>
        </p:blipFill>
        <p:spPr bwMode="auto">
          <a:xfrm>
            <a:off x="1752600" y="1371600"/>
            <a:ext cx="5638800" cy="4343400"/>
          </a:xfrm>
          <a:prstGeom prst="rect">
            <a:avLst/>
          </a:prstGeom>
          <a:noFill/>
          <a:ln w="9525">
            <a:noFill/>
            <a:miter lim="800000"/>
            <a:headEnd/>
            <a:tailEnd/>
          </a:ln>
        </p:spPr>
      </p:pic>
      <p:pic>
        <p:nvPicPr>
          <p:cNvPr id="5" name="Picture 1"/>
          <p:cNvPicPr>
            <a:picLocks noChangeAspect="1" noChangeArrowheads="1"/>
          </p:cNvPicPr>
          <p:nvPr/>
        </p:nvPicPr>
        <p:blipFill>
          <a:blip r:embed="rId3"/>
          <a:srcRect/>
          <a:stretch>
            <a:fillRect/>
          </a:stretch>
        </p:blipFill>
        <p:spPr bwMode="auto">
          <a:xfrm>
            <a:off x="1" y="5588305"/>
            <a:ext cx="9143999" cy="1422095"/>
          </a:xfrm>
          <a:prstGeom prst="rect">
            <a:avLst/>
          </a:prstGeom>
          <a:noFill/>
          <a:ln w="9525">
            <a:noFill/>
            <a:miter lim="800000"/>
            <a:headEnd/>
            <a:tailEnd/>
          </a:ln>
          <a:effectLst/>
        </p:spPr>
      </p:pic>
      <p:sp>
        <p:nvSpPr>
          <p:cNvPr id="6" name="Rectangle 5"/>
          <p:cNvSpPr/>
          <p:nvPr/>
        </p:nvSpPr>
        <p:spPr>
          <a:xfrm>
            <a:off x="4953000" y="5590401"/>
            <a:ext cx="3505200" cy="27699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spcBef>
                <a:spcPct val="0"/>
              </a:spcBef>
              <a:defRPr/>
            </a:pPr>
            <a:r>
              <a:rPr lang="en-NZ" sz="1200" b="1" dirty="0" smtClean="0">
                <a:solidFill>
                  <a:srgbClr val="00B0F0"/>
                </a:solidFill>
                <a:latin typeface="Lucida Calligraphy" pitchFamily="66" charset="0"/>
              </a:rPr>
              <a:t>Towards Child Friendly Kerala</a:t>
            </a:r>
            <a:endParaRPr lang="en-IN" sz="1200" dirty="0">
              <a:solidFill>
                <a:srgbClr val="00B0F0"/>
              </a:solidFill>
              <a:latin typeface="Lucida Calligraphy" pitchFamily="66" charset="0"/>
            </a:endParaRPr>
          </a:p>
        </p:txBody>
      </p:sp>
      <p:sp>
        <p:nvSpPr>
          <p:cNvPr id="7" name="Rectangle 6"/>
          <p:cNvSpPr/>
          <p:nvPr/>
        </p:nvSpPr>
        <p:spPr>
          <a:xfrm>
            <a:off x="381000" y="1066800"/>
            <a:ext cx="3612336" cy="369332"/>
          </a:xfrm>
          <a:prstGeom prst="rect">
            <a:avLst/>
          </a:prstGeom>
          <a:solidFill>
            <a:srgbClr val="FF0000"/>
          </a:solidFill>
        </p:spPr>
        <p:txBody>
          <a:bodyPr wrap="none">
            <a:spAutoFit/>
          </a:bodyPr>
          <a:lstStyle/>
          <a:p>
            <a:r>
              <a:rPr lang="en-GB" dirty="0" smtClean="0">
                <a:solidFill>
                  <a:schemeClr val="bg1"/>
                </a:solidFill>
                <a:latin typeface="Cambria" pitchFamily="18" charset="0"/>
              </a:rPr>
              <a:t>www.twitter.com/KeSCPCR_Kerala</a:t>
            </a:r>
            <a:endParaRPr lang="en-IN" dirty="0">
              <a:solidFill>
                <a:schemeClr val="bg1"/>
              </a:solidFill>
              <a:latin typeface="Cambria" pitchFamily="18"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76200"/>
            <a:ext cx="6629400" cy="1143000"/>
          </a:xfrm>
        </p:spPr>
        <p:txBody>
          <a:bodyPr>
            <a:normAutofit fontScale="90000"/>
          </a:bodyPr>
          <a:lstStyle/>
          <a:p>
            <a:r>
              <a:rPr lang="en-US" dirty="0" smtClean="0">
                <a:latin typeface="Berlin Sans FB" pitchFamily="34" charset="0"/>
              </a:rPr>
              <a:t>    Social Media campaigns</a:t>
            </a:r>
            <a:r>
              <a:rPr lang="en-IN" dirty="0" smtClean="0">
                <a:latin typeface="Berlin Sans FB" pitchFamily="34" charset="0"/>
              </a:rPr>
              <a:t/>
            </a:r>
            <a:br>
              <a:rPr lang="en-IN" dirty="0" smtClean="0">
                <a:latin typeface="Berlin Sans FB" pitchFamily="34" charset="0"/>
              </a:rPr>
            </a:br>
            <a:endParaRPr lang="en-IN" dirty="0">
              <a:latin typeface="Berlin Sans FB" pitchFamily="34" charset="0"/>
            </a:endParaRPr>
          </a:p>
        </p:txBody>
      </p:sp>
      <p:sp>
        <p:nvSpPr>
          <p:cNvPr id="3" name="Content Placeholder 2"/>
          <p:cNvSpPr>
            <a:spLocks noGrp="1"/>
          </p:cNvSpPr>
          <p:nvPr>
            <p:ph idx="1"/>
          </p:nvPr>
        </p:nvSpPr>
        <p:spPr>
          <a:xfrm>
            <a:off x="4114800" y="762000"/>
            <a:ext cx="5181600" cy="762000"/>
          </a:xfrm>
        </p:spPr>
        <p:txBody>
          <a:bodyPr>
            <a:normAutofit/>
          </a:bodyPr>
          <a:lstStyle/>
          <a:p>
            <a:pPr lvl="0">
              <a:buNone/>
            </a:pPr>
            <a:r>
              <a:rPr lang="en-IN" sz="1800" dirty="0" smtClean="0">
                <a:latin typeface="Cambria" pitchFamily="18" charset="0"/>
              </a:rPr>
              <a:t>      Child Rights week campaign on Facebook and Twitter</a:t>
            </a:r>
          </a:p>
        </p:txBody>
      </p:sp>
      <p:pic>
        <p:nvPicPr>
          <p:cNvPr id="72707" name="Picture 208" descr="C:\Users\user\Desktop\ChildRightseek Content\Screen Shot 2016-12-15 at 2.13.46 PM.png"/>
          <p:cNvPicPr>
            <a:picLocks noChangeAspect="1" noChangeArrowheads="1"/>
          </p:cNvPicPr>
          <p:nvPr/>
        </p:nvPicPr>
        <p:blipFill>
          <a:blip r:embed="rId2"/>
          <a:srcRect/>
          <a:stretch>
            <a:fillRect/>
          </a:stretch>
        </p:blipFill>
        <p:spPr bwMode="auto">
          <a:xfrm>
            <a:off x="228600" y="2286000"/>
            <a:ext cx="4900308" cy="3962400"/>
          </a:xfrm>
          <a:prstGeom prst="rect">
            <a:avLst/>
          </a:prstGeom>
          <a:noFill/>
          <a:ln w="9525">
            <a:noFill/>
            <a:miter lim="800000"/>
            <a:headEnd/>
            <a:tailEnd/>
          </a:ln>
        </p:spPr>
      </p:pic>
      <p:pic>
        <p:nvPicPr>
          <p:cNvPr id="72708" name="Picture 207" descr="C:\Users\user\Desktop\ChildRightseek Content\Screen Shot 2016-12-15 at 2.10.59 PM.png"/>
          <p:cNvPicPr>
            <a:picLocks noChangeAspect="1" noChangeArrowheads="1"/>
          </p:cNvPicPr>
          <p:nvPr/>
        </p:nvPicPr>
        <p:blipFill>
          <a:blip r:embed="rId3"/>
          <a:srcRect/>
          <a:stretch>
            <a:fillRect/>
          </a:stretch>
        </p:blipFill>
        <p:spPr bwMode="auto">
          <a:xfrm>
            <a:off x="5105400" y="2209800"/>
            <a:ext cx="4038600" cy="3657600"/>
          </a:xfrm>
          <a:prstGeom prst="rect">
            <a:avLst/>
          </a:prstGeom>
          <a:noFill/>
          <a:ln w="9525">
            <a:noFill/>
            <a:miter lim="800000"/>
            <a:headEnd/>
            <a:tailEnd/>
          </a:ln>
        </p:spPr>
      </p:pic>
      <p:pic>
        <p:nvPicPr>
          <p:cNvPr id="8" name="Picture 1"/>
          <p:cNvPicPr>
            <a:picLocks noChangeAspect="1" noChangeArrowheads="1"/>
          </p:cNvPicPr>
          <p:nvPr/>
        </p:nvPicPr>
        <p:blipFill>
          <a:blip r:embed="rId4"/>
          <a:srcRect/>
          <a:stretch>
            <a:fillRect/>
          </a:stretch>
        </p:blipFill>
        <p:spPr bwMode="auto">
          <a:xfrm>
            <a:off x="1" y="5588305"/>
            <a:ext cx="9143999" cy="1422095"/>
          </a:xfrm>
          <a:prstGeom prst="rect">
            <a:avLst/>
          </a:prstGeom>
          <a:noFill/>
          <a:ln w="9525">
            <a:noFill/>
            <a:miter lim="800000"/>
            <a:headEnd/>
            <a:tailEnd/>
          </a:ln>
          <a:effectLst/>
        </p:spPr>
      </p:pic>
      <p:pic>
        <p:nvPicPr>
          <p:cNvPr id="72706" name="Picture 202" descr="C:\Users\user\Desktop\ChildRightseek Content\Screen Shot 2016-12-15 at 2.18.55 PM.png"/>
          <p:cNvPicPr>
            <a:picLocks noChangeAspect="1" noChangeArrowheads="1"/>
          </p:cNvPicPr>
          <p:nvPr/>
        </p:nvPicPr>
        <p:blipFill>
          <a:blip r:embed="rId5"/>
          <a:srcRect/>
          <a:stretch>
            <a:fillRect/>
          </a:stretch>
        </p:blipFill>
        <p:spPr bwMode="auto">
          <a:xfrm>
            <a:off x="533400" y="0"/>
            <a:ext cx="2438400" cy="2467391"/>
          </a:xfrm>
          <a:prstGeom prst="rect">
            <a:avLst/>
          </a:prstGeom>
          <a:noFill/>
          <a:ln w="9525">
            <a:noFill/>
            <a:miter lim="800000"/>
            <a:headEnd/>
            <a:tailEnd/>
          </a:ln>
        </p:spPr>
      </p:pic>
      <p:sp>
        <p:nvSpPr>
          <p:cNvPr id="9" name="Rectangle 8"/>
          <p:cNvSpPr/>
          <p:nvPr/>
        </p:nvSpPr>
        <p:spPr>
          <a:xfrm>
            <a:off x="4953000" y="5590401"/>
            <a:ext cx="3505200" cy="27699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spcBef>
                <a:spcPct val="0"/>
              </a:spcBef>
              <a:defRPr/>
            </a:pPr>
            <a:r>
              <a:rPr lang="en-NZ" sz="1200" b="1" dirty="0" smtClean="0">
                <a:solidFill>
                  <a:srgbClr val="00B0F0"/>
                </a:solidFill>
                <a:latin typeface="Lucida Calligraphy" pitchFamily="66" charset="0"/>
              </a:rPr>
              <a:t>Towards Child Friendly Kerala</a:t>
            </a:r>
            <a:endParaRPr lang="en-IN" sz="1200" dirty="0">
              <a:solidFill>
                <a:srgbClr val="00B0F0"/>
              </a:solidFill>
              <a:latin typeface="Lucida Calligraphy" pitchFamily="66"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may contain: text"/>
          <p:cNvPicPr/>
          <p:nvPr/>
        </p:nvPicPr>
        <p:blipFill>
          <a:blip r:embed="rId2"/>
          <a:srcRect/>
          <a:stretch>
            <a:fillRect/>
          </a:stretch>
        </p:blipFill>
        <p:spPr bwMode="auto">
          <a:xfrm>
            <a:off x="0" y="609600"/>
            <a:ext cx="4572000" cy="3352800"/>
          </a:xfrm>
          <a:prstGeom prst="rect">
            <a:avLst/>
          </a:prstGeom>
          <a:noFill/>
          <a:ln w="9525">
            <a:noFill/>
            <a:miter lim="800000"/>
            <a:headEnd/>
            <a:tailEnd/>
          </a:ln>
        </p:spPr>
      </p:pic>
      <p:pic>
        <p:nvPicPr>
          <p:cNvPr id="5" name="Picture 211" descr="C:\Users\user\Desktop\ChildRightseek Content\Screen Shot 2016-12-15 at 2.16.27 PM.png"/>
          <p:cNvPicPr>
            <a:picLocks noChangeAspect="1" noChangeArrowheads="1"/>
          </p:cNvPicPr>
          <p:nvPr/>
        </p:nvPicPr>
        <p:blipFill>
          <a:blip r:embed="rId3"/>
          <a:srcRect/>
          <a:stretch>
            <a:fillRect/>
          </a:stretch>
        </p:blipFill>
        <p:spPr bwMode="auto">
          <a:xfrm>
            <a:off x="4495800" y="3429000"/>
            <a:ext cx="4648200" cy="2775857"/>
          </a:xfrm>
          <a:prstGeom prst="rect">
            <a:avLst/>
          </a:prstGeom>
          <a:noFill/>
          <a:ln w="9525">
            <a:noFill/>
            <a:miter lim="800000"/>
            <a:headEnd/>
            <a:tailEnd/>
          </a:ln>
        </p:spPr>
      </p:pic>
      <p:pic>
        <p:nvPicPr>
          <p:cNvPr id="6" name="Picture 1"/>
          <p:cNvPicPr>
            <a:picLocks noChangeAspect="1" noChangeArrowheads="1"/>
          </p:cNvPicPr>
          <p:nvPr/>
        </p:nvPicPr>
        <p:blipFill>
          <a:blip r:embed="rId4"/>
          <a:srcRect/>
          <a:stretch>
            <a:fillRect/>
          </a:stretch>
        </p:blipFill>
        <p:spPr bwMode="auto">
          <a:xfrm>
            <a:off x="1" y="5588305"/>
            <a:ext cx="9143999" cy="1422095"/>
          </a:xfrm>
          <a:prstGeom prst="rect">
            <a:avLst/>
          </a:prstGeom>
          <a:noFill/>
          <a:ln w="9525">
            <a:noFill/>
            <a:miter lim="800000"/>
            <a:headEnd/>
            <a:tailEnd/>
          </a:ln>
          <a:effectLst/>
        </p:spPr>
      </p:pic>
      <p:sp>
        <p:nvSpPr>
          <p:cNvPr id="7" name="Rectangle 6"/>
          <p:cNvSpPr/>
          <p:nvPr/>
        </p:nvSpPr>
        <p:spPr>
          <a:xfrm>
            <a:off x="4953000" y="5590401"/>
            <a:ext cx="3505200" cy="27699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spcBef>
                <a:spcPct val="0"/>
              </a:spcBef>
              <a:defRPr/>
            </a:pPr>
            <a:r>
              <a:rPr lang="en-NZ" sz="1200" b="1" dirty="0" smtClean="0">
                <a:solidFill>
                  <a:srgbClr val="00B0F0"/>
                </a:solidFill>
                <a:latin typeface="Lucida Calligraphy" pitchFamily="66" charset="0"/>
              </a:rPr>
              <a:t>Towards Child Friendly Kerala</a:t>
            </a:r>
            <a:endParaRPr lang="en-IN" sz="1200" dirty="0">
              <a:solidFill>
                <a:srgbClr val="00B0F0"/>
              </a:solidFill>
              <a:latin typeface="Lucida Calligraphy" pitchFamily="66" charset="0"/>
            </a:endParaRPr>
          </a:p>
        </p:txBody>
      </p:sp>
      <p:sp>
        <p:nvSpPr>
          <p:cNvPr id="8" name="Rectangle 7"/>
          <p:cNvSpPr/>
          <p:nvPr/>
        </p:nvSpPr>
        <p:spPr>
          <a:xfrm>
            <a:off x="2514600" y="0"/>
            <a:ext cx="6400800" cy="1323439"/>
          </a:xfrm>
          <a:prstGeom prst="rect">
            <a:avLst/>
          </a:prstGeom>
        </p:spPr>
        <p:txBody>
          <a:bodyPr wrap="square">
            <a:spAutoFit/>
          </a:bodyPr>
          <a:lstStyle/>
          <a:p>
            <a:r>
              <a:rPr lang="en-US" sz="4000" dirty="0" smtClean="0">
                <a:latin typeface="Berlin Sans FB" pitchFamily="34" charset="0"/>
              </a:rPr>
              <a:t> Social Media campaigns</a:t>
            </a:r>
            <a:r>
              <a:rPr lang="en-IN" sz="4000" dirty="0" smtClean="0">
                <a:latin typeface="Berlin Sans FB" pitchFamily="34" charset="0"/>
              </a:rPr>
              <a:t/>
            </a:r>
            <a:br>
              <a:rPr lang="en-IN" sz="4000" dirty="0" smtClean="0">
                <a:latin typeface="Berlin Sans FB" pitchFamily="34" charset="0"/>
              </a:rPr>
            </a:br>
            <a:endParaRPr lang="en-IN" sz="4000" dirty="0"/>
          </a:p>
        </p:txBody>
      </p:sp>
      <p:pic>
        <p:nvPicPr>
          <p:cNvPr id="9217" name="Picture 1" descr="C:\Users\user\Desktop\ALL\ChildRightseek Content\Screen Shot 2016-12-15 at 2.11.48 PM.png"/>
          <p:cNvPicPr>
            <a:picLocks noChangeAspect="1" noChangeArrowheads="1"/>
          </p:cNvPicPr>
          <p:nvPr/>
        </p:nvPicPr>
        <p:blipFill>
          <a:blip r:embed="rId5"/>
          <a:srcRect/>
          <a:stretch>
            <a:fillRect/>
          </a:stretch>
        </p:blipFill>
        <p:spPr bwMode="auto">
          <a:xfrm>
            <a:off x="0" y="3581400"/>
            <a:ext cx="4495800" cy="2257358"/>
          </a:xfrm>
          <a:prstGeom prst="rect">
            <a:avLst/>
          </a:prstGeom>
          <a:noFill/>
        </p:spPr>
      </p:pic>
      <p:pic>
        <p:nvPicPr>
          <p:cNvPr id="9220" name="Picture 4" descr="C:\Users\user\Desktop\ALL\ChildRightseek Content\Screen Shot 2016-12-15 at 2.12.43 PM.png"/>
          <p:cNvPicPr>
            <a:picLocks noChangeAspect="1" noChangeArrowheads="1"/>
          </p:cNvPicPr>
          <p:nvPr/>
        </p:nvPicPr>
        <p:blipFill>
          <a:blip r:embed="rId6"/>
          <a:srcRect/>
          <a:stretch>
            <a:fillRect/>
          </a:stretch>
        </p:blipFill>
        <p:spPr bwMode="auto">
          <a:xfrm>
            <a:off x="4495800" y="685800"/>
            <a:ext cx="4648200" cy="2971800"/>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7800" y="3200400"/>
            <a:ext cx="3886200" cy="838200"/>
          </a:xfrm>
        </p:spPr>
        <p:txBody>
          <a:bodyPr>
            <a:normAutofit fontScale="90000"/>
          </a:bodyPr>
          <a:lstStyle/>
          <a:p>
            <a:r>
              <a:rPr lang="en-NZ" sz="2800" dirty="0" smtClean="0">
                <a:latin typeface="Berlin Sans FB" pitchFamily="34" charset="0"/>
              </a:rPr>
              <a:t> Responsive and well rated FB page</a:t>
            </a:r>
            <a:endParaRPr lang="en-IN" sz="2800" dirty="0">
              <a:latin typeface="Berlin Sans FB" pitchFamily="34" charset="0"/>
            </a:endParaRPr>
          </a:p>
        </p:txBody>
      </p:sp>
      <p:pic>
        <p:nvPicPr>
          <p:cNvPr id="98307" name="Picture 3" descr="C:\Users\user\Desktop\5 stars.png"/>
          <p:cNvPicPr>
            <a:picLocks noChangeAspect="1" noChangeArrowheads="1"/>
          </p:cNvPicPr>
          <p:nvPr/>
        </p:nvPicPr>
        <p:blipFill>
          <a:blip r:embed="rId2"/>
          <a:srcRect/>
          <a:stretch>
            <a:fillRect/>
          </a:stretch>
        </p:blipFill>
        <p:spPr bwMode="auto">
          <a:xfrm>
            <a:off x="0" y="0"/>
            <a:ext cx="5486400" cy="5760777"/>
          </a:xfrm>
          <a:prstGeom prst="rect">
            <a:avLst/>
          </a:prstGeom>
          <a:noFill/>
        </p:spPr>
      </p:pic>
      <p:pic>
        <p:nvPicPr>
          <p:cNvPr id="6" name="Picture 1"/>
          <p:cNvPicPr>
            <a:picLocks noChangeAspect="1" noChangeArrowheads="1"/>
          </p:cNvPicPr>
          <p:nvPr/>
        </p:nvPicPr>
        <p:blipFill>
          <a:blip r:embed="rId3"/>
          <a:srcRect/>
          <a:stretch>
            <a:fillRect/>
          </a:stretch>
        </p:blipFill>
        <p:spPr bwMode="auto">
          <a:xfrm>
            <a:off x="1" y="5588305"/>
            <a:ext cx="9143999" cy="1422095"/>
          </a:xfrm>
          <a:prstGeom prst="rect">
            <a:avLst/>
          </a:prstGeom>
          <a:noFill/>
          <a:ln w="9525">
            <a:noFill/>
            <a:miter lim="800000"/>
            <a:headEnd/>
            <a:tailEnd/>
          </a:ln>
          <a:effectLst/>
        </p:spPr>
      </p:pic>
      <p:sp>
        <p:nvSpPr>
          <p:cNvPr id="7" name="Rectangle 6"/>
          <p:cNvSpPr/>
          <p:nvPr/>
        </p:nvSpPr>
        <p:spPr>
          <a:xfrm>
            <a:off x="5486400" y="5486400"/>
            <a:ext cx="3505200" cy="27699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spcBef>
                <a:spcPct val="0"/>
              </a:spcBef>
              <a:defRPr/>
            </a:pPr>
            <a:r>
              <a:rPr lang="en-NZ" sz="1200" b="1" dirty="0" smtClean="0">
                <a:solidFill>
                  <a:srgbClr val="00B0F0"/>
                </a:solidFill>
                <a:latin typeface="Lucida Calligraphy" pitchFamily="66" charset="0"/>
              </a:rPr>
              <a:t>Towards Child Friendly Kerala</a:t>
            </a:r>
            <a:endParaRPr lang="en-IN" sz="1200" dirty="0">
              <a:solidFill>
                <a:srgbClr val="00B0F0"/>
              </a:solidFill>
              <a:latin typeface="Lucida Calligraphy" pitchFamily="66"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2"/>
          <a:srcRect/>
          <a:stretch>
            <a:fillRect/>
          </a:stretch>
        </p:blipFill>
        <p:spPr bwMode="auto">
          <a:xfrm>
            <a:off x="838200" y="228600"/>
            <a:ext cx="5791200" cy="6096000"/>
          </a:xfrm>
          <a:prstGeom prst="rect">
            <a:avLst/>
          </a:prstGeom>
          <a:noFill/>
          <a:ln w="9525">
            <a:noFill/>
            <a:miter lim="800000"/>
            <a:headEnd/>
            <a:tailEnd/>
          </a:ln>
          <a:effectLst/>
        </p:spPr>
      </p:pic>
      <p:pic>
        <p:nvPicPr>
          <p:cNvPr id="5" name="Picture 1"/>
          <p:cNvPicPr>
            <a:picLocks noChangeAspect="1" noChangeArrowheads="1"/>
          </p:cNvPicPr>
          <p:nvPr/>
        </p:nvPicPr>
        <p:blipFill>
          <a:blip r:embed="rId3"/>
          <a:srcRect/>
          <a:stretch>
            <a:fillRect/>
          </a:stretch>
        </p:blipFill>
        <p:spPr bwMode="auto">
          <a:xfrm>
            <a:off x="1" y="5588305"/>
            <a:ext cx="9143999" cy="1422095"/>
          </a:xfrm>
          <a:prstGeom prst="rect">
            <a:avLst/>
          </a:prstGeom>
          <a:noFill/>
          <a:ln w="9525">
            <a:noFill/>
            <a:miter lim="800000"/>
            <a:headEnd/>
            <a:tailEnd/>
          </a:ln>
          <a:effectLst/>
        </p:spPr>
      </p:pic>
      <p:sp>
        <p:nvSpPr>
          <p:cNvPr id="6" name="Title 1"/>
          <p:cNvSpPr>
            <a:spLocks noGrp="1"/>
          </p:cNvSpPr>
          <p:nvPr>
            <p:ph type="title"/>
          </p:nvPr>
        </p:nvSpPr>
        <p:spPr>
          <a:xfrm>
            <a:off x="6400800" y="3200400"/>
            <a:ext cx="2743200" cy="838200"/>
          </a:xfrm>
        </p:spPr>
        <p:txBody>
          <a:bodyPr>
            <a:normAutofit fontScale="90000"/>
          </a:bodyPr>
          <a:lstStyle/>
          <a:p>
            <a:r>
              <a:rPr lang="en-NZ" sz="2800" dirty="0" smtClean="0">
                <a:latin typeface="Berlin Sans FB" pitchFamily="34" charset="0"/>
              </a:rPr>
              <a:t>Google listing ratings/ reviews </a:t>
            </a:r>
            <a:endParaRPr lang="en-IN" sz="2800" dirty="0">
              <a:latin typeface="Berlin Sans FB" pitchFamily="34" charset="0"/>
            </a:endParaRPr>
          </a:p>
        </p:txBody>
      </p:sp>
      <p:sp>
        <p:nvSpPr>
          <p:cNvPr id="7" name="Rectangle 6"/>
          <p:cNvSpPr/>
          <p:nvPr/>
        </p:nvSpPr>
        <p:spPr>
          <a:xfrm>
            <a:off x="5486400" y="5486400"/>
            <a:ext cx="3505200" cy="27699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spcBef>
                <a:spcPct val="0"/>
              </a:spcBef>
              <a:defRPr/>
            </a:pPr>
            <a:r>
              <a:rPr lang="en-NZ" sz="1200" b="1" dirty="0" smtClean="0">
                <a:solidFill>
                  <a:srgbClr val="00B0F0"/>
                </a:solidFill>
                <a:latin typeface="Lucida Calligraphy" pitchFamily="66" charset="0"/>
              </a:rPr>
              <a:t>Towards Child Friendly Kerala</a:t>
            </a:r>
            <a:endParaRPr lang="en-IN" sz="1200" dirty="0">
              <a:solidFill>
                <a:srgbClr val="00B0F0"/>
              </a:solidFill>
              <a:latin typeface="Lucida Calligraphy" pitchFamily="66" charset="0"/>
            </a:endParaRPr>
          </a:p>
        </p:txBody>
      </p:sp>
      <p:sp>
        <p:nvSpPr>
          <p:cNvPr id="5122" name="AutoShape 2" descr="Image result for googl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5124" name="AutoShape 4" descr="Image result for googl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5127" name="Picture 7"/>
          <p:cNvPicPr>
            <a:picLocks noChangeAspect="1" noChangeArrowheads="1"/>
          </p:cNvPicPr>
          <p:nvPr/>
        </p:nvPicPr>
        <p:blipFill>
          <a:blip r:embed="rId4" cstate="print"/>
          <a:srcRect/>
          <a:stretch>
            <a:fillRect/>
          </a:stretch>
        </p:blipFill>
        <p:spPr bwMode="auto">
          <a:xfrm>
            <a:off x="6712475" y="3248025"/>
            <a:ext cx="1136125" cy="4095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smtClean="0">
                <a:latin typeface="Berlin Sans FB" pitchFamily="34" charset="0"/>
              </a:rPr>
              <a:t/>
            </a:r>
            <a:br>
              <a:rPr lang="en-NZ" dirty="0" smtClean="0">
                <a:latin typeface="Berlin Sans FB" pitchFamily="34" charset="0"/>
              </a:rPr>
            </a:br>
            <a:r>
              <a:rPr lang="en-NZ" dirty="0" smtClean="0">
                <a:latin typeface="Berlin Sans FB" pitchFamily="34" charset="0"/>
              </a:rPr>
              <a:t>Action Plan:</a:t>
            </a:r>
            <a:r>
              <a:rPr lang="en-US" dirty="0" smtClean="0">
                <a:latin typeface="Berlin Sans FB" pitchFamily="34" charset="0"/>
              </a:rPr>
              <a:t>2018-2019 (Summary)</a:t>
            </a:r>
            <a:r>
              <a:rPr lang="en-IN" dirty="0" smtClean="0">
                <a:latin typeface="Berlin Sans FB" pitchFamily="34" charset="0"/>
              </a:rPr>
              <a:t/>
            </a:r>
            <a:br>
              <a:rPr lang="en-IN" dirty="0" smtClean="0">
                <a:latin typeface="Berlin Sans FB" pitchFamily="34" charset="0"/>
              </a:rPr>
            </a:br>
            <a:endParaRPr lang="en-IN" dirty="0">
              <a:latin typeface="Berlin Sans FB" pitchFamily="34" charset="0"/>
            </a:endParaRPr>
          </a:p>
        </p:txBody>
      </p:sp>
      <p:sp>
        <p:nvSpPr>
          <p:cNvPr id="3" name="Content Placeholder 2"/>
          <p:cNvSpPr>
            <a:spLocks noGrp="1"/>
          </p:cNvSpPr>
          <p:nvPr>
            <p:ph idx="1"/>
          </p:nvPr>
        </p:nvSpPr>
        <p:spPr>
          <a:xfrm>
            <a:off x="304800" y="1295400"/>
            <a:ext cx="8229600" cy="5257800"/>
          </a:xfrm>
        </p:spPr>
        <p:txBody>
          <a:bodyPr>
            <a:noAutofit/>
          </a:bodyPr>
          <a:lstStyle/>
          <a:p>
            <a:pPr lvl="0">
              <a:buNone/>
            </a:pPr>
            <a:endParaRPr lang="en-US" sz="2000" b="1" dirty="0" smtClean="0">
              <a:latin typeface="Cambria" pitchFamily="18" charset="0"/>
            </a:endParaRPr>
          </a:p>
          <a:p>
            <a:pPr lvl="0">
              <a:buNone/>
            </a:pPr>
            <a:endParaRPr lang="en-US" sz="2400" b="1" dirty="0" smtClean="0">
              <a:latin typeface="Cambria" pitchFamily="18" charset="0"/>
            </a:endParaRPr>
          </a:p>
          <a:p>
            <a:pPr lvl="0">
              <a:buNone/>
            </a:pPr>
            <a:r>
              <a:rPr lang="en-US" sz="2400" b="1" dirty="0" smtClean="0">
                <a:latin typeface="Cambria" pitchFamily="18" charset="0"/>
              </a:rPr>
              <a:t>Focus for 2018-19</a:t>
            </a:r>
          </a:p>
          <a:p>
            <a:pPr lvl="0">
              <a:buNone/>
            </a:pPr>
            <a:endParaRPr lang="en-US" sz="2000" b="1" dirty="0" smtClean="0">
              <a:latin typeface="Cambria" pitchFamily="18" charset="0"/>
            </a:endParaRPr>
          </a:p>
          <a:p>
            <a:r>
              <a:rPr lang="en-US" sz="2000" dirty="0" err="1" smtClean="0">
                <a:latin typeface="Cambria" pitchFamily="18" charset="0"/>
              </a:rPr>
              <a:t>Grassroot</a:t>
            </a:r>
            <a:r>
              <a:rPr lang="en-US" sz="2000" dirty="0" smtClean="0">
                <a:latin typeface="Cambria" pitchFamily="18" charset="0"/>
              </a:rPr>
              <a:t> level convergence of stakeholders for the promotion of Child Rights through Local Self Government (LSGS)</a:t>
            </a:r>
          </a:p>
          <a:p>
            <a:r>
              <a:rPr lang="en-US" sz="2000" dirty="0" smtClean="0">
                <a:latin typeface="Cambria" pitchFamily="18" charset="0"/>
              </a:rPr>
              <a:t>Promotion of Child Rights through Schools on Safe Touch/Child Safety aspects, Drug Abuse</a:t>
            </a:r>
          </a:p>
        </p:txBody>
      </p:sp>
      <p:pic>
        <p:nvPicPr>
          <p:cNvPr id="4" name="Picture 1"/>
          <p:cNvPicPr>
            <a:picLocks noChangeAspect="1" noChangeArrowheads="1"/>
          </p:cNvPicPr>
          <p:nvPr/>
        </p:nvPicPr>
        <p:blipFill>
          <a:blip r:embed="rId2"/>
          <a:srcRect/>
          <a:stretch>
            <a:fillRect/>
          </a:stretch>
        </p:blipFill>
        <p:spPr bwMode="auto">
          <a:xfrm>
            <a:off x="0" y="5435905"/>
            <a:ext cx="9143999" cy="1422095"/>
          </a:xfrm>
          <a:prstGeom prst="rect">
            <a:avLst/>
          </a:prstGeom>
          <a:noFill/>
          <a:ln w="9525">
            <a:noFill/>
            <a:miter lim="800000"/>
            <a:headEnd/>
            <a:tailEnd/>
          </a:ln>
          <a:effectLst/>
        </p:spPr>
      </p:pic>
      <p:sp>
        <p:nvSpPr>
          <p:cNvPr id="5" name="Rectangle 4"/>
          <p:cNvSpPr/>
          <p:nvPr/>
        </p:nvSpPr>
        <p:spPr>
          <a:xfrm>
            <a:off x="5486400" y="5486400"/>
            <a:ext cx="3505200" cy="27699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spcBef>
                <a:spcPct val="0"/>
              </a:spcBef>
              <a:defRPr/>
            </a:pPr>
            <a:r>
              <a:rPr lang="en-NZ" sz="1200" b="1" dirty="0" smtClean="0">
                <a:solidFill>
                  <a:srgbClr val="00B0F0"/>
                </a:solidFill>
                <a:latin typeface="Lucida Calligraphy" pitchFamily="66" charset="0"/>
              </a:rPr>
              <a:t>Towards Child Friendly Kerala</a:t>
            </a:r>
            <a:endParaRPr lang="en-IN" sz="1200" dirty="0">
              <a:solidFill>
                <a:srgbClr val="00B0F0"/>
              </a:solidFill>
              <a:latin typeface="Lucida Calligraphy" pitchFamily="66"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2050" name="Picture 2" descr="C:\Users\user\Desktop\ALL\ChildRightseek Content\Screen Shot 2016-12-15 at 2.12.14 PM.png"/>
          <p:cNvPicPr>
            <a:picLocks noChangeAspect="1" noChangeArrowheads="1"/>
          </p:cNvPicPr>
          <p:nvPr/>
        </p:nvPicPr>
        <p:blipFill>
          <a:blip r:embed="rId2"/>
          <a:srcRect/>
          <a:stretch>
            <a:fillRect/>
          </a:stretch>
        </p:blipFill>
        <p:spPr bwMode="auto">
          <a:xfrm>
            <a:off x="0" y="0"/>
            <a:ext cx="9144000" cy="5410200"/>
          </a:xfrm>
          <a:prstGeom prst="rect">
            <a:avLst/>
          </a:prstGeom>
          <a:noFill/>
        </p:spPr>
      </p:pic>
      <p:pic>
        <p:nvPicPr>
          <p:cNvPr id="5" name="Picture 1"/>
          <p:cNvPicPr>
            <a:picLocks noChangeAspect="1" noChangeArrowheads="1"/>
          </p:cNvPicPr>
          <p:nvPr/>
        </p:nvPicPr>
        <p:blipFill>
          <a:blip r:embed="rId3"/>
          <a:srcRect/>
          <a:stretch>
            <a:fillRect/>
          </a:stretch>
        </p:blipFill>
        <p:spPr bwMode="auto">
          <a:xfrm>
            <a:off x="0" y="5435904"/>
            <a:ext cx="9143999" cy="1422095"/>
          </a:xfrm>
          <a:prstGeom prst="rect">
            <a:avLst/>
          </a:prstGeom>
          <a:noFill/>
          <a:ln w="9525">
            <a:noFill/>
            <a:miter lim="800000"/>
            <a:headEnd/>
            <a:tailEnd/>
          </a:ln>
          <a:effectLst/>
        </p:spPr>
      </p:pic>
      <p:sp>
        <p:nvSpPr>
          <p:cNvPr id="6" name="Rectangle 5"/>
          <p:cNvSpPr/>
          <p:nvPr/>
        </p:nvSpPr>
        <p:spPr>
          <a:xfrm>
            <a:off x="4114800" y="5257800"/>
            <a:ext cx="4114800" cy="36933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spcBef>
                <a:spcPct val="0"/>
              </a:spcBef>
              <a:defRPr/>
            </a:pPr>
            <a:r>
              <a:rPr lang="en-NZ" b="1" dirty="0" smtClean="0">
                <a:solidFill>
                  <a:srgbClr val="00B0F0"/>
                </a:solidFill>
                <a:latin typeface="Lucida Calligraphy" pitchFamily="66" charset="0"/>
              </a:rPr>
              <a:t>Towards Child Friendly Kerala</a:t>
            </a:r>
            <a:endParaRPr lang="en-IN" dirty="0">
              <a:solidFill>
                <a:srgbClr val="00B0F0"/>
              </a:solidFill>
              <a:latin typeface="Lucida Calligraphy" pitchFamily="66"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smtClean="0">
                <a:latin typeface="Berlin Sans FB" pitchFamily="34" charset="0"/>
              </a:rPr>
              <a:t>Action Plan:</a:t>
            </a:r>
            <a:r>
              <a:rPr lang="en-US" dirty="0" smtClean="0">
                <a:latin typeface="Berlin Sans FB" pitchFamily="34" charset="0"/>
              </a:rPr>
              <a:t>2018-2019 (Summary)</a:t>
            </a:r>
            <a:r>
              <a:rPr lang="en-IN" dirty="0" smtClean="0">
                <a:latin typeface="Berlin Sans FB" pitchFamily="34" charset="0"/>
              </a:rPr>
              <a:t/>
            </a:r>
            <a:br>
              <a:rPr lang="en-IN" dirty="0" smtClean="0">
                <a:latin typeface="Berlin Sans FB" pitchFamily="34" charset="0"/>
              </a:rPr>
            </a:br>
            <a:r>
              <a:rPr lang="en-IN" dirty="0" smtClean="0">
                <a:latin typeface="Berlin Sans FB" pitchFamily="34" charset="0"/>
              </a:rPr>
              <a:t>Contd..</a:t>
            </a:r>
            <a:endParaRPr lang="en-IN" dirty="0"/>
          </a:p>
        </p:txBody>
      </p:sp>
      <p:sp>
        <p:nvSpPr>
          <p:cNvPr id="3" name="Content Placeholder 2"/>
          <p:cNvSpPr>
            <a:spLocks noGrp="1"/>
          </p:cNvSpPr>
          <p:nvPr>
            <p:ph idx="1"/>
          </p:nvPr>
        </p:nvSpPr>
        <p:spPr>
          <a:xfrm>
            <a:off x="457200" y="1447800"/>
            <a:ext cx="8229600" cy="4525963"/>
          </a:xfrm>
        </p:spPr>
        <p:txBody>
          <a:bodyPr>
            <a:normAutofit fontScale="62500" lnSpcReduction="20000"/>
          </a:bodyPr>
          <a:lstStyle/>
          <a:p>
            <a:pPr lvl="0">
              <a:buNone/>
            </a:pPr>
            <a:r>
              <a:rPr lang="en-US" sz="3600" b="1" dirty="0" smtClean="0">
                <a:latin typeface="Cambria" pitchFamily="18" charset="0"/>
              </a:rPr>
              <a:t>General:</a:t>
            </a:r>
            <a:endParaRPr lang="en-IN" sz="3600" dirty="0" smtClean="0">
              <a:latin typeface="Cambria" pitchFamily="18" charset="0"/>
            </a:endParaRPr>
          </a:p>
          <a:p>
            <a:pPr lvl="0"/>
            <a:r>
              <a:rPr lang="en-US" dirty="0" smtClean="0">
                <a:latin typeface="Cambria" pitchFamily="18" charset="0"/>
              </a:rPr>
              <a:t>Biannual Review Meeting of monitoring of RTE Act</a:t>
            </a:r>
            <a:endParaRPr lang="en-IN" dirty="0" smtClean="0">
              <a:latin typeface="Cambria" pitchFamily="18" charset="0"/>
            </a:endParaRPr>
          </a:p>
          <a:p>
            <a:pPr lvl="0"/>
            <a:r>
              <a:rPr lang="en-US" dirty="0" smtClean="0">
                <a:latin typeface="Cambria" pitchFamily="18" charset="0"/>
              </a:rPr>
              <a:t>Biannual Review Meeting of monitoring of POCSO Act</a:t>
            </a:r>
            <a:endParaRPr lang="en-IN" dirty="0" smtClean="0">
              <a:latin typeface="Cambria" pitchFamily="18" charset="0"/>
            </a:endParaRPr>
          </a:p>
          <a:p>
            <a:pPr lvl="0"/>
            <a:r>
              <a:rPr lang="en-US" dirty="0" smtClean="0">
                <a:latin typeface="Cambria" pitchFamily="18" charset="0"/>
              </a:rPr>
              <a:t>Biannual Review Meeting of monitoring of JJ Act			</a:t>
            </a:r>
            <a:endParaRPr lang="en-IN" dirty="0" smtClean="0">
              <a:latin typeface="Cambria" pitchFamily="18" charset="0"/>
            </a:endParaRPr>
          </a:p>
          <a:p>
            <a:pPr lvl="0"/>
            <a:r>
              <a:rPr lang="en-US" dirty="0" smtClean="0">
                <a:latin typeface="Cambria" pitchFamily="18" charset="0"/>
              </a:rPr>
              <a:t>Biannual Review Meetings of CWC &amp; JJB Members</a:t>
            </a:r>
            <a:endParaRPr lang="en-IN" dirty="0" smtClean="0">
              <a:latin typeface="Cambria" pitchFamily="18" charset="0"/>
            </a:endParaRPr>
          </a:p>
          <a:p>
            <a:pPr lvl="0"/>
            <a:r>
              <a:rPr lang="en-US" dirty="0" smtClean="0">
                <a:latin typeface="Cambria" pitchFamily="18" charset="0"/>
              </a:rPr>
              <a:t>Biannual Review Meetings of DCPU’s</a:t>
            </a:r>
            <a:endParaRPr lang="en-IN" dirty="0" smtClean="0">
              <a:latin typeface="Cambria" pitchFamily="18" charset="0"/>
            </a:endParaRPr>
          </a:p>
          <a:p>
            <a:pPr lvl="0"/>
            <a:r>
              <a:rPr lang="en-US" dirty="0" smtClean="0">
                <a:latin typeface="Cambria" pitchFamily="18" charset="0"/>
              </a:rPr>
              <a:t>Biannual Review Meetings of CHILDLINE partners</a:t>
            </a:r>
            <a:endParaRPr lang="en-IN" dirty="0" smtClean="0">
              <a:latin typeface="Cambria" pitchFamily="18" charset="0"/>
            </a:endParaRPr>
          </a:p>
          <a:p>
            <a:pPr lvl="0"/>
            <a:r>
              <a:rPr lang="en-US" dirty="0" smtClean="0">
                <a:latin typeface="Cambria" pitchFamily="18" charset="0"/>
              </a:rPr>
              <a:t>Samvadam with Child representatives of CPC’s under LSG’s 		</a:t>
            </a:r>
            <a:endParaRPr lang="en-IN" dirty="0" smtClean="0">
              <a:latin typeface="Cambria" pitchFamily="18" charset="0"/>
            </a:endParaRPr>
          </a:p>
          <a:p>
            <a:pPr lvl="0"/>
            <a:r>
              <a:rPr lang="en-US" dirty="0" smtClean="0">
                <a:latin typeface="Cambria" pitchFamily="18" charset="0"/>
              </a:rPr>
              <a:t>Observation of Child Rights Week (14 districts)			</a:t>
            </a:r>
            <a:endParaRPr lang="en-IN" dirty="0" smtClean="0">
              <a:latin typeface="Cambria" pitchFamily="18" charset="0"/>
            </a:endParaRPr>
          </a:p>
          <a:p>
            <a:pPr lvl="0"/>
            <a:r>
              <a:rPr lang="en-US" dirty="0" smtClean="0">
                <a:latin typeface="Cambria" pitchFamily="18" charset="0"/>
              </a:rPr>
              <a:t>Universal Children’s Day Observation (State Level Meet of CPC Chairperson, Conveners and Child representatives of CPCs under LSGs)</a:t>
            </a:r>
            <a:endParaRPr lang="en-IN" dirty="0" smtClean="0">
              <a:latin typeface="Cambria" pitchFamily="18" charset="0"/>
            </a:endParaRPr>
          </a:p>
          <a:p>
            <a:endParaRPr lang="en-IN" dirty="0"/>
          </a:p>
        </p:txBody>
      </p:sp>
      <p:pic>
        <p:nvPicPr>
          <p:cNvPr id="4" name="Picture 1"/>
          <p:cNvPicPr>
            <a:picLocks noChangeAspect="1" noChangeArrowheads="1"/>
          </p:cNvPicPr>
          <p:nvPr/>
        </p:nvPicPr>
        <p:blipFill>
          <a:blip r:embed="rId2"/>
          <a:srcRect/>
          <a:stretch>
            <a:fillRect/>
          </a:stretch>
        </p:blipFill>
        <p:spPr bwMode="auto">
          <a:xfrm>
            <a:off x="0" y="5435905"/>
            <a:ext cx="9143999" cy="1422095"/>
          </a:xfrm>
          <a:prstGeom prst="rect">
            <a:avLst/>
          </a:prstGeom>
          <a:noFill/>
          <a:ln w="9525">
            <a:noFill/>
            <a:miter lim="800000"/>
            <a:headEnd/>
            <a:tailEnd/>
          </a:ln>
          <a:effectLst/>
        </p:spPr>
      </p:pic>
      <p:sp>
        <p:nvSpPr>
          <p:cNvPr id="5" name="Rectangle 4"/>
          <p:cNvSpPr/>
          <p:nvPr/>
        </p:nvSpPr>
        <p:spPr>
          <a:xfrm>
            <a:off x="5486400" y="5486400"/>
            <a:ext cx="3505200" cy="27699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spcBef>
                <a:spcPct val="0"/>
              </a:spcBef>
              <a:defRPr/>
            </a:pPr>
            <a:r>
              <a:rPr lang="en-NZ" sz="1200" b="1" dirty="0" smtClean="0">
                <a:solidFill>
                  <a:srgbClr val="00B0F0"/>
                </a:solidFill>
                <a:latin typeface="Lucida Calligraphy" pitchFamily="66" charset="0"/>
              </a:rPr>
              <a:t>Towards Child Friendly Kerala</a:t>
            </a:r>
            <a:endParaRPr lang="en-IN" sz="1200" dirty="0">
              <a:solidFill>
                <a:srgbClr val="00B0F0"/>
              </a:solidFill>
              <a:latin typeface="Lucida Calligraphy" pitchFamily="66"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smtClean="0">
                <a:latin typeface="Berlin Sans FB" pitchFamily="34" charset="0"/>
              </a:rPr>
              <a:t/>
            </a:r>
            <a:br>
              <a:rPr lang="en-NZ" dirty="0" smtClean="0">
                <a:latin typeface="Berlin Sans FB" pitchFamily="34" charset="0"/>
              </a:rPr>
            </a:br>
            <a:r>
              <a:rPr lang="en-NZ" dirty="0" smtClean="0">
                <a:latin typeface="Berlin Sans FB" pitchFamily="34" charset="0"/>
              </a:rPr>
              <a:t>Action Plan: </a:t>
            </a:r>
            <a:r>
              <a:rPr lang="en-US" dirty="0" smtClean="0">
                <a:latin typeface="Berlin Sans FB" pitchFamily="34" charset="0"/>
              </a:rPr>
              <a:t>2018-2019 (Summary) Contd..</a:t>
            </a:r>
            <a:r>
              <a:rPr lang="en-IN" dirty="0" smtClean="0">
                <a:latin typeface="Berlin Sans FB" pitchFamily="34" charset="0"/>
              </a:rPr>
              <a:t/>
            </a:r>
            <a:br>
              <a:rPr lang="en-IN" dirty="0" smtClean="0">
                <a:latin typeface="Berlin Sans FB" pitchFamily="34" charset="0"/>
              </a:rPr>
            </a:br>
            <a:endParaRPr lang="en-IN" b="1" dirty="0"/>
          </a:p>
        </p:txBody>
      </p:sp>
      <p:sp>
        <p:nvSpPr>
          <p:cNvPr id="3" name="Content Placeholder 2"/>
          <p:cNvSpPr>
            <a:spLocks noGrp="1"/>
          </p:cNvSpPr>
          <p:nvPr>
            <p:ph idx="1"/>
          </p:nvPr>
        </p:nvSpPr>
        <p:spPr/>
        <p:txBody>
          <a:bodyPr>
            <a:noAutofit/>
          </a:bodyPr>
          <a:lstStyle/>
          <a:p>
            <a:pPr lvl="0">
              <a:buNone/>
            </a:pPr>
            <a:r>
              <a:rPr lang="en-US" sz="1800" b="1" dirty="0" smtClean="0">
                <a:latin typeface="Cambria" pitchFamily="18" charset="0"/>
              </a:rPr>
              <a:t>Training Programmes:</a:t>
            </a:r>
          </a:p>
          <a:p>
            <a:pPr lvl="0">
              <a:buNone/>
            </a:pPr>
            <a:endParaRPr lang="en-IN" sz="1800" dirty="0" smtClean="0">
              <a:latin typeface="Cambria" pitchFamily="18" charset="0"/>
            </a:endParaRPr>
          </a:p>
          <a:p>
            <a:pPr lvl="0"/>
            <a:r>
              <a:rPr lang="en-US" sz="1800" dirty="0" smtClean="0">
                <a:latin typeface="Cambria" pitchFamily="18" charset="0"/>
              </a:rPr>
              <a:t>40 Numbers of Training-Cum-Awareness programmes at all districts inviting </a:t>
            </a:r>
            <a:br>
              <a:rPr lang="en-US" sz="1800" dirty="0" smtClean="0">
                <a:latin typeface="Cambria" pitchFamily="18" charset="0"/>
              </a:rPr>
            </a:br>
            <a:r>
              <a:rPr lang="en-US" sz="1800" dirty="0" smtClean="0">
                <a:latin typeface="Cambria" pitchFamily="18" charset="0"/>
              </a:rPr>
              <a:t>   CPC Chairman, Vice Chairman and Convenors of CPC’s at LSG’s </a:t>
            </a:r>
          </a:p>
          <a:p>
            <a:pPr lvl="0"/>
            <a:r>
              <a:rPr lang="en-US" sz="1800" dirty="0" smtClean="0">
                <a:latin typeface="Cambria" pitchFamily="18" charset="0"/>
              </a:rPr>
              <a:t>Training-Cum-Orientation Programme to CC1 Superintendents – 3 Regional level Programmes       						</a:t>
            </a:r>
            <a:endParaRPr lang="en-IN" sz="1800" dirty="0" smtClean="0">
              <a:latin typeface="Cambria" pitchFamily="18" charset="0"/>
            </a:endParaRPr>
          </a:p>
          <a:p>
            <a:pPr lvl="0"/>
            <a:r>
              <a:rPr lang="en-US" sz="1800" dirty="0" smtClean="0">
                <a:latin typeface="Cambria" pitchFamily="18" charset="0"/>
              </a:rPr>
              <a:t>Training for Public Prosecutors - POCSO</a:t>
            </a:r>
            <a:endParaRPr lang="en-IN" sz="1800" dirty="0" smtClean="0">
              <a:latin typeface="Cambria" pitchFamily="18" charset="0"/>
            </a:endParaRPr>
          </a:p>
        </p:txBody>
      </p:sp>
      <p:pic>
        <p:nvPicPr>
          <p:cNvPr id="4" name="Picture 1"/>
          <p:cNvPicPr>
            <a:picLocks noChangeAspect="1" noChangeArrowheads="1"/>
          </p:cNvPicPr>
          <p:nvPr/>
        </p:nvPicPr>
        <p:blipFill>
          <a:blip r:embed="rId2"/>
          <a:srcRect/>
          <a:stretch>
            <a:fillRect/>
          </a:stretch>
        </p:blipFill>
        <p:spPr bwMode="auto">
          <a:xfrm>
            <a:off x="0" y="5435905"/>
            <a:ext cx="9143999" cy="1422095"/>
          </a:xfrm>
          <a:prstGeom prst="rect">
            <a:avLst/>
          </a:prstGeom>
          <a:noFill/>
          <a:ln w="9525">
            <a:noFill/>
            <a:miter lim="800000"/>
            <a:headEnd/>
            <a:tailEnd/>
          </a:ln>
          <a:effectLst/>
        </p:spPr>
      </p:pic>
      <p:sp>
        <p:nvSpPr>
          <p:cNvPr id="5" name="Rectangle 4"/>
          <p:cNvSpPr/>
          <p:nvPr/>
        </p:nvSpPr>
        <p:spPr>
          <a:xfrm>
            <a:off x="5486400" y="5361801"/>
            <a:ext cx="3505200" cy="27699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spcBef>
                <a:spcPct val="0"/>
              </a:spcBef>
              <a:defRPr/>
            </a:pPr>
            <a:r>
              <a:rPr lang="en-NZ" sz="1200" b="1" dirty="0" smtClean="0">
                <a:solidFill>
                  <a:srgbClr val="00B0F0"/>
                </a:solidFill>
                <a:latin typeface="Lucida Calligraphy" pitchFamily="66" charset="0"/>
              </a:rPr>
              <a:t>Towards Child Friendly Kerala</a:t>
            </a:r>
            <a:endParaRPr lang="en-IN" sz="1200" dirty="0">
              <a:solidFill>
                <a:srgbClr val="00B0F0"/>
              </a:solidFill>
              <a:latin typeface="Lucida Calligraphy" pitchFamily="66"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smtClean="0">
                <a:latin typeface="Berlin Sans FB" pitchFamily="34" charset="0"/>
              </a:rPr>
              <a:t>Action Plan: </a:t>
            </a:r>
            <a:r>
              <a:rPr lang="en-US" dirty="0" smtClean="0">
                <a:latin typeface="Berlin Sans FB" pitchFamily="34" charset="0"/>
              </a:rPr>
              <a:t>2018-2019 (Summary) Contd..</a:t>
            </a:r>
            <a:endParaRPr lang="en-IN" dirty="0"/>
          </a:p>
        </p:txBody>
      </p:sp>
      <p:sp>
        <p:nvSpPr>
          <p:cNvPr id="3" name="Content Placeholder 2"/>
          <p:cNvSpPr>
            <a:spLocks noGrp="1"/>
          </p:cNvSpPr>
          <p:nvPr>
            <p:ph idx="1"/>
          </p:nvPr>
        </p:nvSpPr>
        <p:spPr/>
        <p:txBody>
          <a:bodyPr>
            <a:noAutofit/>
          </a:bodyPr>
          <a:lstStyle/>
          <a:p>
            <a:pPr lvl="0">
              <a:buNone/>
            </a:pPr>
            <a:r>
              <a:rPr lang="en-US" sz="2000" b="1" dirty="0" smtClean="0">
                <a:latin typeface="Cambria" pitchFamily="18" charset="0"/>
              </a:rPr>
              <a:t>Consultations: 	</a:t>
            </a:r>
          </a:p>
          <a:p>
            <a:pPr lvl="0">
              <a:buNone/>
            </a:pPr>
            <a:r>
              <a:rPr lang="en-US" sz="2000" b="1" dirty="0" smtClean="0">
                <a:latin typeface="Cambria" pitchFamily="18" charset="0"/>
              </a:rPr>
              <a:t>						</a:t>
            </a:r>
            <a:endParaRPr lang="en-IN" sz="2000" dirty="0" smtClean="0">
              <a:latin typeface="Cambria" pitchFamily="18" charset="0"/>
            </a:endParaRPr>
          </a:p>
          <a:p>
            <a:pPr lvl="0"/>
            <a:r>
              <a:rPr lang="en-US" sz="2000" dirty="0" smtClean="0">
                <a:latin typeface="Cambria" pitchFamily="18" charset="0"/>
              </a:rPr>
              <a:t>‘Good Touch; Bad Touch’ curriculum development for LP and UP school children.</a:t>
            </a:r>
            <a:endParaRPr lang="en-IN" sz="2000" dirty="0" smtClean="0">
              <a:latin typeface="Cambria" pitchFamily="18" charset="0"/>
            </a:endParaRPr>
          </a:p>
          <a:p>
            <a:pPr lvl="0"/>
            <a:r>
              <a:rPr lang="en-US" sz="2000" dirty="0" smtClean="0">
                <a:latin typeface="Cambria" pitchFamily="18" charset="0"/>
              </a:rPr>
              <a:t>Consultation on the status of Pre-metric hostels and measures to improve their condition.</a:t>
            </a:r>
            <a:endParaRPr lang="en-IN" sz="2000" dirty="0" smtClean="0">
              <a:latin typeface="Cambria" pitchFamily="18" charset="0"/>
            </a:endParaRPr>
          </a:p>
          <a:p>
            <a:pPr lvl="0"/>
            <a:r>
              <a:rPr lang="en-US" sz="2000" dirty="0" smtClean="0">
                <a:latin typeface="Cambria" pitchFamily="18" charset="0"/>
              </a:rPr>
              <a:t>Consultation on the station of sports schools and sports hostels in relation to children’s safety  and well being 			</a:t>
            </a:r>
            <a:endParaRPr lang="en-IN" sz="2000" dirty="0" smtClean="0">
              <a:latin typeface="Cambria" pitchFamily="18" charset="0"/>
            </a:endParaRPr>
          </a:p>
          <a:p>
            <a:pPr lvl="0"/>
            <a:r>
              <a:rPr lang="en-US" sz="2000" dirty="0" smtClean="0">
                <a:latin typeface="Cambria" pitchFamily="18" charset="0"/>
              </a:rPr>
              <a:t>Consultation on drug menace among school children</a:t>
            </a:r>
            <a:endParaRPr lang="en-IN" sz="2000" dirty="0" smtClean="0">
              <a:latin typeface="Cambria" pitchFamily="18" charset="0"/>
            </a:endParaRPr>
          </a:p>
          <a:p>
            <a:pPr lvl="0"/>
            <a:r>
              <a:rPr lang="en-US" sz="2000" dirty="0" smtClean="0">
                <a:latin typeface="Cambria" pitchFamily="18" charset="0"/>
              </a:rPr>
              <a:t>Consultation with stakeholders on out of school/drop out  children</a:t>
            </a:r>
            <a:endParaRPr lang="en-IN" sz="2000" dirty="0" smtClean="0">
              <a:latin typeface="Cambria" pitchFamily="18" charset="0"/>
            </a:endParaRPr>
          </a:p>
          <a:p>
            <a:endParaRPr lang="en-IN" sz="2000" dirty="0" smtClean="0"/>
          </a:p>
          <a:p>
            <a:pPr>
              <a:buNone/>
            </a:pPr>
            <a:endParaRPr lang="en-IN" sz="2000" dirty="0"/>
          </a:p>
        </p:txBody>
      </p:sp>
      <p:pic>
        <p:nvPicPr>
          <p:cNvPr id="4" name="Picture 1"/>
          <p:cNvPicPr>
            <a:picLocks noChangeAspect="1" noChangeArrowheads="1"/>
          </p:cNvPicPr>
          <p:nvPr/>
        </p:nvPicPr>
        <p:blipFill>
          <a:blip r:embed="rId2"/>
          <a:srcRect/>
          <a:stretch>
            <a:fillRect/>
          </a:stretch>
        </p:blipFill>
        <p:spPr bwMode="auto">
          <a:xfrm>
            <a:off x="0" y="5435905"/>
            <a:ext cx="9143999" cy="1422095"/>
          </a:xfrm>
          <a:prstGeom prst="rect">
            <a:avLst/>
          </a:prstGeom>
          <a:noFill/>
          <a:ln w="9525">
            <a:noFill/>
            <a:miter lim="800000"/>
            <a:headEnd/>
            <a:tailEnd/>
          </a:ln>
          <a:effectLst/>
        </p:spPr>
      </p:pic>
      <p:sp>
        <p:nvSpPr>
          <p:cNvPr id="5" name="Rectangle 4"/>
          <p:cNvSpPr/>
          <p:nvPr/>
        </p:nvSpPr>
        <p:spPr>
          <a:xfrm>
            <a:off x="5486400" y="5334000"/>
            <a:ext cx="3505200" cy="27699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spcBef>
                <a:spcPct val="0"/>
              </a:spcBef>
              <a:defRPr/>
            </a:pPr>
            <a:r>
              <a:rPr lang="en-NZ" sz="1200" b="1" dirty="0" smtClean="0">
                <a:solidFill>
                  <a:srgbClr val="00B0F0"/>
                </a:solidFill>
                <a:latin typeface="Lucida Calligraphy" pitchFamily="66" charset="0"/>
              </a:rPr>
              <a:t>Towards Child Friendly Kerala</a:t>
            </a:r>
            <a:endParaRPr lang="en-IN" sz="1200" dirty="0">
              <a:solidFill>
                <a:srgbClr val="00B0F0"/>
              </a:solidFill>
              <a:latin typeface="Lucida Calligraphy" pitchFamily="66"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smtClean="0">
                <a:latin typeface="Berlin Sans FB" pitchFamily="34" charset="0"/>
              </a:rPr>
              <a:t/>
            </a:r>
            <a:br>
              <a:rPr lang="en-NZ" dirty="0" smtClean="0">
                <a:latin typeface="Berlin Sans FB" pitchFamily="34" charset="0"/>
              </a:rPr>
            </a:br>
            <a:r>
              <a:rPr lang="en-NZ" dirty="0" smtClean="0">
                <a:latin typeface="Berlin Sans FB" pitchFamily="34" charset="0"/>
              </a:rPr>
              <a:t>Action Plan: </a:t>
            </a:r>
            <a:r>
              <a:rPr lang="en-US" dirty="0" smtClean="0">
                <a:latin typeface="Berlin Sans FB" pitchFamily="34" charset="0"/>
              </a:rPr>
              <a:t>2018-2019 (Summary) Contd..</a:t>
            </a:r>
            <a:r>
              <a:rPr lang="en-IN" dirty="0" smtClean="0">
                <a:latin typeface="Berlin Sans FB" pitchFamily="34" charset="0"/>
              </a:rPr>
              <a:t/>
            </a:r>
            <a:br>
              <a:rPr lang="en-IN" dirty="0" smtClean="0">
                <a:latin typeface="Berlin Sans FB" pitchFamily="34" charset="0"/>
              </a:rPr>
            </a:br>
            <a:endParaRPr lang="en-IN" dirty="0"/>
          </a:p>
        </p:txBody>
      </p:sp>
      <p:sp>
        <p:nvSpPr>
          <p:cNvPr id="3" name="Content Placeholder 2"/>
          <p:cNvSpPr>
            <a:spLocks noGrp="1"/>
          </p:cNvSpPr>
          <p:nvPr>
            <p:ph idx="1"/>
          </p:nvPr>
        </p:nvSpPr>
        <p:spPr>
          <a:xfrm>
            <a:off x="228600" y="1066800"/>
            <a:ext cx="8229600" cy="5029200"/>
          </a:xfrm>
        </p:spPr>
        <p:txBody>
          <a:bodyPr>
            <a:noAutofit/>
          </a:bodyPr>
          <a:lstStyle/>
          <a:p>
            <a:pPr lvl="0"/>
            <a:r>
              <a:rPr lang="en-US" sz="1600" b="1" dirty="0" smtClean="0">
                <a:latin typeface="Cambria" pitchFamily="18" charset="0"/>
              </a:rPr>
              <a:t>Research studies:	</a:t>
            </a:r>
            <a:r>
              <a:rPr lang="en-US" sz="1600" dirty="0" smtClean="0">
                <a:latin typeface="Cambria" pitchFamily="18" charset="0"/>
              </a:rPr>
              <a:t>					 </a:t>
            </a:r>
            <a:endParaRPr lang="en-IN" sz="1600" dirty="0" smtClean="0">
              <a:latin typeface="Cambria" pitchFamily="18" charset="0"/>
            </a:endParaRPr>
          </a:p>
          <a:p>
            <a:pPr lvl="0"/>
            <a:r>
              <a:rPr lang="en-US" sz="1600" dirty="0" smtClean="0">
                <a:latin typeface="Cambria" pitchFamily="18" charset="0"/>
              </a:rPr>
              <a:t>Social Auditing at CCI’s registered under JJ Act 				</a:t>
            </a:r>
            <a:endParaRPr lang="en-IN" sz="1600" dirty="0" smtClean="0">
              <a:latin typeface="Cambria" pitchFamily="18" charset="0"/>
            </a:endParaRPr>
          </a:p>
          <a:p>
            <a:pPr lvl="0"/>
            <a:r>
              <a:rPr lang="en-US" sz="1600" dirty="0" smtClean="0">
                <a:latin typeface="Cambria" pitchFamily="18" charset="0"/>
              </a:rPr>
              <a:t>Evaluation on the measures to tackle the drug menace among school children</a:t>
            </a:r>
            <a:endParaRPr lang="en-IN" sz="1600" dirty="0" smtClean="0">
              <a:latin typeface="Cambria" pitchFamily="18" charset="0"/>
            </a:endParaRPr>
          </a:p>
          <a:p>
            <a:pPr lvl="0"/>
            <a:r>
              <a:rPr lang="en-US" sz="1600" dirty="0" smtClean="0">
                <a:latin typeface="Cambria" pitchFamily="18" charset="0"/>
              </a:rPr>
              <a:t>Study on the situation of children of convicted prisoners 			</a:t>
            </a:r>
            <a:endParaRPr lang="en-IN" sz="1600" dirty="0" smtClean="0">
              <a:latin typeface="Cambria" pitchFamily="18" charset="0"/>
            </a:endParaRPr>
          </a:p>
          <a:p>
            <a:pPr lvl="0"/>
            <a:r>
              <a:rPr lang="en-US" sz="1600" dirty="0" smtClean="0">
                <a:latin typeface="Cambria" pitchFamily="18" charset="0"/>
              </a:rPr>
              <a:t>Study on the challenges faced by children under </a:t>
            </a:r>
            <a:r>
              <a:rPr lang="en-US" sz="1600" dirty="0" err="1" smtClean="0">
                <a:latin typeface="Cambria" pitchFamily="18" charset="0"/>
              </a:rPr>
              <a:t>Nirbhaya</a:t>
            </a:r>
            <a:r>
              <a:rPr lang="en-US" sz="1600" dirty="0" smtClean="0">
                <a:latin typeface="Cambria" pitchFamily="18" charset="0"/>
              </a:rPr>
              <a:t> Homes.		</a:t>
            </a:r>
            <a:endParaRPr lang="en-IN" sz="1600" dirty="0" smtClean="0">
              <a:latin typeface="Cambria" pitchFamily="18" charset="0"/>
            </a:endParaRPr>
          </a:p>
          <a:p>
            <a:pPr lvl="0"/>
            <a:r>
              <a:rPr lang="en-US" sz="1600" dirty="0" smtClean="0">
                <a:latin typeface="Cambria" pitchFamily="18" charset="0"/>
              </a:rPr>
              <a:t>Study on Child Marriage in the state of Kerala.</a:t>
            </a:r>
            <a:endParaRPr lang="en-IN" sz="1600" dirty="0" smtClean="0">
              <a:latin typeface="Cambria" pitchFamily="18" charset="0"/>
            </a:endParaRPr>
          </a:p>
          <a:p>
            <a:pPr lvl="0"/>
            <a:r>
              <a:rPr lang="en-US" sz="1600" dirty="0" smtClean="0">
                <a:latin typeface="Cambria" pitchFamily="18" charset="0"/>
              </a:rPr>
              <a:t>Status of awareness/knowledge among school teachers on positive disciplining</a:t>
            </a:r>
          </a:p>
          <a:p>
            <a:pPr lvl="0"/>
            <a:endParaRPr lang="en-IN" sz="1600" dirty="0" smtClean="0">
              <a:latin typeface="Cambria" pitchFamily="18" charset="0"/>
            </a:endParaRPr>
          </a:p>
          <a:p>
            <a:pPr lvl="0"/>
            <a:r>
              <a:rPr lang="en-US" sz="1600" b="1" dirty="0" smtClean="0">
                <a:latin typeface="Cambria" pitchFamily="18" charset="0"/>
              </a:rPr>
              <a:t>Awareness Programmes:</a:t>
            </a:r>
            <a:endParaRPr lang="en-IN" sz="1600" dirty="0" smtClean="0">
              <a:latin typeface="Cambria" pitchFamily="18" charset="0"/>
            </a:endParaRPr>
          </a:p>
          <a:p>
            <a:pPr lvl="0"/>
            <a:r>
              <a:rPr lang="en-US" sz="1600" dirty="0" smtClean="0">
                <a:latin typeface="Cambria" pitchFamily="18" charset="0"/>
              </a:rPr>
              <a:t>Guidance Book on Social Auditing at CCI’s 				</a:t>
            </a:r>
            <a:endParaRPr lang="en-IN" sz="1600" dirty="0" smtClean="0">
              <a:latin typeface="Cambria" pitchFamily="18" charset="0"/>
            </a:endParaRPr>
          </a:p>
          <a:p>
            <a:pPr lvl="0"/>
            <a:r>
              <a:rPr lang="en-US" sz="1600" dirty="0" smtClean="0">
                <a:latin typeface="Cambria" pitchFamily="18" charset="0"/>
              </a:rPr>
              <a:t>Developing FAQ-JJ Act 2015										</a:t>
            </a:r>
            <a:endParaRPr lang="en-IN" sz="1600" dirty="0" smtClean="0">
              <a:latin typeface="Cambria" pitchFamily="18" charset="0"/>
            </a:endParaRPr>
          </a:p>
          <a:p>
            <a:pPr lvl="0"/>
            <a:r>
              <a:rPr lang="en-US" sz="1600" b="1" dirty="0" smtClean="0">
                <a:latin typeface="Cambria" pitchFamily="18" charset="0"/>
              </a:rPr>
              <a:t>Programme in connection with the 2</a:t>
            </a:r>
            <a:r>
              <a:rPr lang="en-US" sz="1600" b="1" baseline="30000" dirty="0" smtClean="0">
                <a:latin typeface="Cambria" pitchFamily="18" charset="0"/>
              </a:rPr>
              <a:t>nd</a:t>
            </a:r>
            <a:r>
              <a:rPr lang="en-US" sz="1600" b="1" dirty="0" smtClean="0">
                <a:latin typeface="Cambria" pitchFamily="18" charset="0"/>
              </a:rPr>
              <a:t> Anniversary</a:t>
            </a:r>
            <a:endParaRPr lang="en-IN" sz="1600" dirty="0" smtClean="0">
              <a:latin typeface="Cambria" pitchFamily="18" charset="0"/>
            </a:endParaRPr>
          </a:p>
          <a:p>
            <a:pPr lvl="0"/>
            <a:r>
              <a:rPr lang="en-US" sz="1600" dirty="0" smtClean="0">
                <a:latin typeface="Cambria" pitchFamily="18" charset="0"/>
              </a:rPr>
              <a:t>Promotion of Foster care with special focus on kinship foster care with or without sponsorship(Data compilation Poster, Film &amp; Awareness Programme at all the 14 districts			 </a:t>
            </a:r>
            <a:endParaRPr lang="en-IN" sz="1600" dirty="0" smtClean="0">
              <a:latin typeface="Cambria" pitchFamily="18" charset="0"/>
            </a:endParaRPr>
          </a:p>
          <a:p>
            <a:endParaRPr lang="en-IN" sz="1600" dirty="0" smtClean="0">
              <a:latin typeface="Cambria" pitchFamily="18" charset="0"/>
            </a:endParaRPr>
          </a:p>
          <a:p>
            <a:pPr>
              <a:buNone/>
            </a:pPr>
            <a:endParaRPr lang="en-IN" sz="1600" dirty="0">
              <a:latin typeface="Cambria" pitchFamily="18" charset="0"/>
            </a:endParaRPr>
          </a:p>
        </p:txBody>
      </p:sp>
      <p:pic>
        <p:nvPicPr>
          <p:cNvPr id="4" name="Picture 1"/>
          <p:cNvPicPr>
            <a:picLocks noChangeAspect="1" noChangeArrowheads="1"/>
          </p:cNvPicPr>
          <p:nvPr/>
        </p:nvPicPr>
        <p:blipFill>
          <a:blip r:embed="rId2"/>
          <a:srcRect/>
          <a:stretch>
            <a:fillRect/>
          </a:stretch>
        </p:blipFill>
        <p:spPr bwMode="auto">
          <a:xfrm>
            <a:off x="0" y="5562600"/>
            <a:ext cx="9143999" cy="1295400"/>
          </a:xfrm>
          <a:prstGeom prst="rect">
            <a:avLst/>
          </a:prstGeom>
          <a:noFill/>
          <a:ln w="9525">
            <a:noFill/>
            <a:miter lim="800000"/>
            <a:headEnd/>
            <a:tailEnd/>
          </a:ln>
          <a:effectLst/>
        </p:spPr>
      </p:pic>
      <p:sp>
        <p:nvSpPr>
          <p:cNvPr id="6" name="Rectangle 5"/>
          <p:cNvSpPr/>
          <p:nvPr/>
        </p:nvSpPr>
        <p:spPr>
          <a:xfrm>
            <a:off x="5486400" y="5486400"/>
            <a:ext cx="3505200" cy="27699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spcBef>
                <a:spcPct val="0"/>
              </a:spcBef>
              <a:defRPr/>
            </a:pPr>
            <a:r>
              <a:rPr lang="en-NZ" sz="1200" b="1" dirty="0" smtClean="0">
                <a:solidFill>
                  <a:srgbClr val="00B0F0"/>
                </a:solidFill>
                <a:latin typeface="Lucida Calligraphy" pitchFamily="66" charset="0"/>
              </a:rPr>
              <a:t>Towards Child Friendly Kerala</a:t>
            </a:r>
            <a:endParaRPr lang="en-IN" sz="1200" dirty="0">
              <a:solidFill>
                <a:srgbClr val="00B0F0"/>
              </a:solidFill>
              <a:latin typeface="Lucida Calligraphy" pitchFamily="66"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IN"/>
          </a:p>
        </p:txBody>
      </p:sp>
      <p:sp>
        <p:nvSpPr>
          <p:cNvPr id="3" name="Subtitle 2"/>
          <p:cNvSpPr>
            <a:spLocks noGrp="1"/>
          </p:cNvSpPr>
          <p:nvPr>
            <p:ph type="subTitle" idx="1"/>
          </p:nvPr>
        </p:nvSpPr>
        <p:spPr/>
        <p:txBody>
          <a:bodyPr/>
          <a:lstStyle/>
          <a:p>
            <a:endParaRPr lang="en-IN"/>
          </a:p>
        </p:txBody>
      </p:sp>
      <p:pic>
        <p:nvPicPr>
          <p:cNvPr id="1026" name="Picture 2" descr="C:\Users\user\Desktop\Social Media\LIKE POST\Join-us-on-FacebookV2.jpg"/>
          <p:cNvPicPr>
            <a:picLocks noChangeAspect="1" noChangeArrowheads="1"/>
          </p:cNvPicPr>
          <p:nvPr/>
        </p:nvPicPr>
        <p:blipFill>
          <a:blip r:embed="rId2"/>
          <a:srcRect/>
          <a:stretch>
            <a:fillRect/>
          </a:stretch>
        </p:blipFill>
        <p:spPr bwMode="auto">
          <a:xfrm>
            <a:off x="381000" y="152400"/>
            <a:ext cx="8610600" cy="6123444"/>
          </a:xfrm>
          <a:prstGeom prst="rect">
            <a:avLst/>
          </a:prstGeom>
          <a:noFill/>
        </p:spPr>
      </p:pic>
      <p:sp>
        <p:nvSpPr>
          <p:cNvPr id="7" name="Subtitle 2"/>
          <p:cNvSpPr txBox="1">
            <a:spLocks/>
          </p:cNvSpPr>
          <p:nvPr/>
        </p:nvSpPr>
        <p:spPr>
          <a:xfrm>
            <a:off x="0" y="6300788"/>
            <a:ext cx="9144000" cy="557212"/>
          </a:xfrm>
          <a:prstGeom prst="rect">
            <a:avLst/>
          </a:prstGeom>
        </p:spPr>
        <p:style>
          <a:lnRef idx="0">
            <a:schemeClr val="accent1"/>
          </a:lnRef>
          <a:fillRef idx="3">
            <a:schemeClr val="accent1"/>
          </a:fillRef>
          <a:effectRef idx="3">
            <a:schemeClr val="accent1"/>
          </a:effectRef>
          <a:fontRef idx="minor">
            <a:schemeClr val="lt1"/>
          </a:fontRef>
        </p:style>
        <p:txBody>
          <a:bodyPr/>
          <a:lstStyle/>
          <a:p>
            <a:pPr marL="342900" indent="-342900" fontAlgn="auto">
              <a:spcBef>
                <a:spcPct val="20000"/>
              </a:spcBef>
              <a:spcAft>
                <a:spcPts val="0"/>
              </a:spcAft>
              <a:defRPr/>
            </a:pPr>
            <a:r>
              <a:rPr lang="en-GB" sz="2800" b="1" dirty="0">
                <a:solidFill>
                  <a:schemeClr val="bg1"/>
                </a:solidFill>
                <a:latin typeface="AR CENA" pitchFamily="2" charset="0"/>
                <a:cs typeface="Aharoni" pitchFamily="2" charset="-79"/>
              </a:rPr>
              <a:t>	KERALA STATE COMMISSION FOR PROTECTION OF CHILD RIGHTS</a:t>
            </a:r>
          </a:p>
        </p:txBody>
      </p:sp>
      <p:pic>
        <p:nvPicPr>
          <p:cNvPr id="8" name="Picture 2" descr="C:\Users\PRO\Desktop\New Logo from August 2016.jpg"/>
          <p:cNvPicPr>
            <a:picLocks noChangeAspect="1" noChangeArrowheads="1"/>
          </p:cNvPicPr>
          <p:nvPr/>
        </p:nvPicPr>
        <p:blipFill>
          <a:blip r:embed="rId3"/>
          <a:srcRect/>
          <a:stretch>
            <a:fillRect/>
          </a:stretch>
        </p:blipFill>
        <p:spPr bwMode="auto">
          <a:xfrm>
            <a:off x="6629400" y="228600"/>
            <a:ext cx="2320925" cy="2360612"/>
          </a:xfrm>
          <a:prstGeom prst="ellipse">
            <a:avLst/>
          </a:prstGeom>
          <a:ln w="63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1"/>
          <p:cNvPicPr>
            <a:picLocks noChangeAspect="1" noChangeArrowheads="1"/>
          </p:cNvPicPr>
          <p:nvPr/>
        </p:nvPicPr>
        <p:blipFill>
          <a:blip r:embed="rId4"/>
          <a:srcRect/>
          <a:stretch>
            <a:fillRect/>
          </a:stretch>
        </p:blipFill>
        <p:spPr bwMode="auto">
          <a:xfrm>
            <a:off x="0" y="6096000"/>
            <a:ext cx="9144000" cy="762000"/>
          </a:xfrm>
          <a:prstGeom prst="rect">
            <a:avLst/>
          </a:prstGeom>
          <a:noFill/>
          <a:ln w="9525">
            <a:noFill/>
            <a:miter lim="800000"/>
            <a:headEnd/>
            <a:tailEnd/>
          </a:ln>
          <a:effectLst/>
        </p:spPr>
      </p:pic>
      <p:sp>
        <p:nvSpPr>
          <p:cNvPr id="10" name="Rectangle 9"/>
          <p:cNvSpPr/>
          <p:nvPr/>
        </p:nvSpPr>
        <p:spPr>
          <a:xfrm>
            <a:off x="5486400" y="5867400"/>
            <a:ext cx="3505200" cy="27699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spcBef>
                <a:spcPct val="0"/>
              </a:spcBef>
              <a:defRPr/>
            </a:pPr>
            <a:r>
              <a:rPr lang="en-NZ" sz="1200" b="1" dirty="0" smtClean="0">
                <a:solidFill>
                  <a:srgbClr val="00B0F0"/>
                </a:solidFill>
                <a:latin typeface="Lucida Calligraphy" pitchFamily="66" charset="0"/>
              </a:rPr>
              <a:t>Towards Child Friendly Kerala</a:t>
            </a:r>
            <a:endParaRPr lang="en-IN" sz="1200" dirty="0">
              <a:solidFill>
                <a:srgbClr val="00B0F0"/>
              </a:solidFill>
              <a:latin typeface="Lucida Calligraphy" pitchFamily="66"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Desktop\Social Media\LIKE POST\1.jpg"/>
          <p:cNvPicPr>
            <a:picLocks noChangeAspect="1" noChangeArrowheads="1"/>
          </p:cNvPicPr>
          <p:nvPr/>
        </p:nvPicPr>
        <p:blipFill>
          <a:blip r:embed="rId2"/>
          <a:srcRect/>
          <a:stretch>
            <a:fillRect/>
          </a:stretch>
        </p:blipFill>
        <p:spPr bwMode="auto">
          <a:xfrm>
            <a:off x="914400" y="2438400"/>
            <a:ext cx="7239000" cy="3349244"/>
          </a:xfrm>
          <a:prstGeom prst="rect">
            <a:avLst/>
          </a:prstGeom>
          <a:noFill/>
        </p:spPr>
      </p:pic>
      <p:pic>
        <p:nvPicPr>
          <p:cNvPr id="5" name="Picture 2" descr="C:\Users\PRO\Desktop\New Logo from August 2016.jpg"/>
          <p:cNvPicPr>
            <a:picLocks noChangeAspect="1" noChangeArrowheads="1"/>
          </p:cNvPicPr>
          <p:nvPr/>
        </p:nvPicPr>
        <p:blipFill>
          <a:blip r:embed="rId3"/>
          <a:srcRect/>
          <a:stretch>
            <a:fillRect/>
          </a:stretch>
        </p:blipFill>
        <p:spPr bwMode="auto">
          <a:xfrm>
            <a:off x="6629400" y="0"/>
            <a:ext cx="2320925" cy="2360612"/>
          </a:xfrm>
          <a:prstGeom prst="ellipse">
            <a:avLst/>
          </a:prstGeom>
          <a:ln w="63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Subtitle 2"/>
          <p:cNvSpPr txBox="1">
            <a:spLocks/>
          </p:cNvSpPr>
          <p:nvPr/>
        </p:nvSpPr>
        <p:spPr>
          <a:xfrm>
            <a:off x="0" y="6300788"/>
            <a:ext cx="9144000" cy="557212"/>
          </a:xfrm>
          <a:prstGeom prst="rect">
            <a:avLst/>
          </a:prstGeom>
        </p:spPr>
        <p:style>
          <a:lnRef idx="0">
            <a:schemeClr val="accent1"/>
          </a:lnRef>
          <a:fillRef idx="3">
            <a:schemeClr val="accent1"/>
          </a:fillRef>
          <a:effectRef idx="3">
            <a:schemeClr val="accent1"/>
          </a:effectRef>
          <a:fontRef idx="minor">
            <a:schemeClr val="lt1"/>
          </a:fontRef>
        </p:style>
        <p:txBody>
          <a:bodyPr/>
          <a:lstStyle/>
          <a:p>
            <a:pPr marL="342900" indent="-342900" fontAlgn="auto">
              <a:spcBef>
                <a:spcPct val="20000"/>
              </a:spcBef>
              <a:spcAft>
                <a:spcPts val="0"/>
              </a:spcAft>
              <a:defRPr/>
            </a:pPr>
            <a:r>
              <a:rPr lang="en-GB" sz="2800" b="1" dirty="0">
                <a:solidFill>
                  <a:schemeClr val="bg1"/>
                </a:solidFill>
                <a:latin typeface="AR CENA" pitchFamily="2" charset="0"/>
                <a:cs typeface="Aharoni" pitchFamily="2" charset="-79"/>
              </a:rPr>
              <a:t>	KERALA STATE COMMISSION FOR PROTECTION OF CHILD RIGHTS</a:t>
            </a:r>
          </a:p>
        </p:txBody>
      </p:sp>
      <p:pic>
        <p:nvPicPr>
          <p:cNvPr id="7" name="Picture 1"/>
          <p:cNvPicPr>
            <a:picLocks noChangeAspect="1" noChangeArrowheads="1"/>
          </p:cNvPicPr>
          <p:nvPr/>
        </p:nvPicPr>
        <p:blipFill>
          <a:blip r:embed="rId4"/>
          <a:srcRect/>
          <a:stretch>
            <a:fillRect/>
          </a:stretch>
        </p:blipFill>
        <p:spPr bwMode="auto">
          <a:xfrm>
            <a:off x="0" y="6096000"/>
            <a:ext cx="9144000" cy="762000"/>
          </a:xfrm>
          <a:prstGeom prst="rect">
            <a:avLst/>
          </a:prstGeom>
          <a:noFill/>
          <a:ln w="9525">
            <a:noFill/>
            <a:miter lim="800000"/>
            <a:headEnd/>
            <a:tailEnd/>
          </a:ln>
          <a:effectLst/>
        </p:spPr>
      </p:pic>
      <p:sp>
        <p:nvSpPr>
          <p:cNvPr id="8" name="Rectangle 7"/>
          <p:cNvSpPr/>
          <p:nvPr/>
        </p:nvSpPr>
        <p:spPr>
          <a:xfrm>
            <a:off x="5486400" y="5867400"/>
            <a:ext cx="3505200" cy="27699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spcBef>
                <a:spcPct val="0"/>
              </a:spcBef>
              <a:defRPr/>
            </a:pPr>
            <a:r>
              <a:rPr lang="en-NZ" sz="1200" b="1" dirty="0" smtClean="0">
                <a:solidFill>
                  <a:srgbClr val="00B0F0"/>
                </a:solidFill>
                <a:latin typeface="Lucida Calligraphy" pitchFamily="66" charset="0"/>
              </a:rPr>
              <a:t>Towards Child Friendly Kerala</a:t>
            </a:r>
            <a:endParaRPr lang="en-IN" sz="1200" dirty="0">
              <a:solidFill>
                <a:srgbClr val="00B0F0"/>
              </a:solidFill>
              <a:latin typeface="Lucida Calligraphy" pitchFamily="66"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Social Media\LIKE POST\Livelihood training.png"/>
          <p:cNvPicPr>
            <a:picLocks noChangeAspect="1" noChangeArrowheads="1"/>
          </p:cNvPicPr>
          <p:nvPr/>
        </p:nvPicPr>
        <p:blipFill>
          <a:blip r:embed="rId2"/>
          <a:srcRect/>
          <a:stretch>
            <a:fillRect/>
          </a:stretch>
        </p:blipFill>
        <p:spPr bwMode="auto">
          <a:xfrm>
            <a:off x="457200" y="990600"/>
            <a:ext cx="6324600" cy="3747683"/>
          </a:xfrm>
          <a:prstGeom prst="rect">
            <a:avLst/>
          </a:prstGeom>
          <a:noFill/>
        </p:spPr>
      </p:pic>
      <p:pic>
        <p:nvPicPr>
          <p:cNvPr id="8" name="Picture 2" descr="C:\Users\PRO\Desktop\New Logo from August 2016.jpg"/>
          <p:cNvPicPr>
            <a:picLocks noChangeAspect="1" noChangeArrowheads="1"/>
          </p:cNvPicPr>
          <p:nvPr/>
        </p:nvPicPr>
        <p:blipFill>
          <a:blip r:embed="rId3"/>
          <a:srcRect/>
          <a:stretch>
            <a:fillRect/>
          </a:stretch>
        </p:blipFill>
        <p:spPr bwMode="auto">
          <a:xfrm>
            <a:off x="6823075" y="0"/>
            <a:ext cx="2320925" cy="2360612"/>
          </a:xfrm>
          <a:prstGeom prst="rect">
            <a:avLst/>
          </a:prstGeom>
          <a:noFill/>
          <a:ln w="9525">
            <a:noFill/>
            <a:miter lim="800000"/>
            <a:headEnd/>
            <a:tailEnd/>
          </a:ln>
        </p:spPr>
      </p:pic>
      <p:sp>
        <p:nvSpPr>
          <p:cNvPr id="9" name="Subtitle 2"/>
          <p:cNvSpPr txBox="1">
            <a:spLocks/>
          </p:cNvSpPr>
          <p:nvPr/>
        </p:nvSpPr>
        <p:spPr>
          <a:xfrm>
            <a:off x="0" y="6300788"/>
            <a:ext cx="9144000" cy="557212"/>
          </a:xfrm>
          <a:prstGeom prst="rect">
            <a:avLst/>
          </a:prstGeom>
        </p:spPr>
        <p:style>
          <a:lnRef idx="0">
            <a:schemeClr val="accent1"/>
          </a:lnRef>
          <a:fillRef idx="3">
            <a:schemeClr val="accent1"/>
          </a:fillRef>
          <a:effectRef idx="3">
            <a:schemeClr val="accent1"/>
          </a:effectRef>
          <a:fontRef idx="minor">
            <a:schemeClr val="lt1"/>
          </a:fontRef>
        </p:style>
        <p:txBody>
          <a:bodyPr/>
          <a:lstStyle/>
          <a:p>
            <a:pPr marL="342900" indent="-342900" fontAlgn="auto">
              <a:spcBef>
                <a:spcPct val="20000"/>
              </a:spcBef>
              <a:spcAft>
                <a:spcPts val="0"/>
              </a:spcAft>
              <a:defRPr/>
            </a:pPr>
            <a:r>
              <a:rPr lang="en-GB" sz="2800" b="1" dirty="0">
                <a:solidFill>
                  <a:schemeClr val="bg1"/>
                </a:solidFill>
                <a:latin typeface="AR CENA" pitchFamily="2" charset="0"/>
                <a:cs typeface="Aharoni" pitchFamily="2" charset="-79"/>
              </a:rPr>
              <a:t>	KERALA STATE COMMISSION FOR PROTECTION OF CHILD RIGHTS</a:t>
            </a:r>
          </a:p>
        </p:txBody>
      </p:sp>
      <p:pic>
        <p:nvPicPr>
          <p:cNvPr id="5" name="Picture 1"/>
          <p:cNvPicPr>
            <a:picLocks noChangeAspect="1" noChangeArrowheads="1"/>
          </p:cNvPicPr>
          <p:nvPr/>
        </p:nvPicPr>
        <p:blipFill>
          <a:blip r:embed="rId4"/>
          <a:srcRect/>
          <a:stretch>
            <a:fillRect/>
          </a:stretch>
        </p:blipFill>
        <p:spPr bwMode="auto">
          <a:xfrm>
            <a:off x="0" y="5435905"/>
            <a:ext cx="9143999" cy="142209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AutoShape 2" descr="Image result for thank you childr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2052" name="AutoShape 4" descr="Image result for thank you childr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2054" name="AutoShape 6" descr="Image result for thank you childr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2056" name="AutoShape 8" descr="Image result for thank you childr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2057" name="Picture 9"/>
          <p:cNvPicPr>
            <a:picLocks noChangeAspect="1" noChangeArrowheads="1"/>
          </p:cNvPicPr>
          <p:nvPr/>
        </p:nvPicPr>
        <p:blipFill>
          <a:blip r:embed="rId2"/>
          <a:srcRect/>
          <a:stretch>
            <a:fillRect/>
          </a:stretch>
        </p:blipFill>
        <p:spPr bwMode="auto">
          <a:xfrm>
            <a:off x="1371600" y="0"/>
            <a:ext cx="6019800" cy="4995153"/>
          </a:xfrm>
          <a:prstGeom prst="rect">
            <a:avLst/>
          </a:prstGeom>
          <a:noFill/>
          <a:ln w="9525">
            <a:noFill/>
            <a:miter lim="800000"/>
            <a:headEnd/>
            <a:tailEnd/>
          </a:ln>
          <a:effectLst/>
        </p:spPr>
      </p:pic>
      <p:sp>
        <p:nvSpPr>
          <p:cNvPr id="9" name="Rectangle 8"/>
          <p:cNvSpPr/>
          <p:nvPr/>
        </p:nvSpPr>
        <p:spPr>
          <a:xfrm>
            <a:off x="5638800" y="5105400"/>
            <a:ext cx="3505200" cy="27699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spcBef>
                <a:spcPct val="0"/>
              </a:spcBef>
              <a:defRPr/>
            </a:pPr>
            <a:r>
              <a:rPr lang="en-NZ" sz="1200" b="1" dirty="0" smtClean="0">
                <a:solidFill>
                  <a:srgbClr val="00B0F0"/>
                </a:solidFill>
                <a:latin typeface="Lucida Calligraphy" pitchFamily="66" charset="0"/>
              </a:rPr>
              <a:t>Towards Child Friendly Kerala</a:t>
            </a:r>
            <a:endParaRPr lang="en-IN" sz="1200" dirty="0">
              <a:solidFill>
                <a:srgbClr val="00B0F0"/>
              </a:solidFill>
              <a:latin typeface="Lucida Calligraphy" pitchFamily="66" charset="0"/>
            </a:endParaRPr>
          </a:p>
        </p:txBody>
      </p:sp>
      <p:pic>
        <p:nvPicPr>
          <p:cNvPr id="10" name="Picture 1"/>
          <p:cNvPicPr>
            <a:picLocks noChangeAspect="1" noChangeArrowheads="1"/>
          </p:cNvPicPr>
          <p:nvPr/>
        </p:nvPicPr>
        <p:blipFill>
          <a:blip r:embed="rId3"/>
          <a:srcRect/>
          <a:stretch>
            <a:fillRect/>
          </a:stretch>
        </p:blipFill>
        <p:spPr bwMode="auto">
          <a:xfrm>
            <a:off x="1" y="5435905"/>
            <a:ext cx="9143999" cy="1422095"/>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3074" name="Picture 2" descr="C:\Users\user\Desktop\ALL\ChildRightseek Content\Screen Shot 2016-12-15 at 2.12.24 PM.png"/>
          <p:cNvPicPr>
            <a:picLocks noChangeAspect="1" noChangeArrowheads="1"/>
          </p:cNvPicPr>
          <p:nvPr/>
        </p:nvPicPr>
        <p:blipFill>
          <a:blip r:embed="rId2"/>
          <a:srcRect/>
          <a:stretch>
            <a:fillRect/>
          </a:stretch>
        </p:blipFill>
        <p:spPr bwMode="auto">
          <a:xfrm>
            <a:off x="0" y="0"/>
            <a:ext cx="9144000" cy="5638800"/>
          </a:xfrm>
          <a:prstGeom prst="rect">
            <a:avLst/>
          </a:prstGeom>
          <a:noFill/>
        </p:spPr>
      </p:pic>
      <p:pic>
        <p:nvPicPr>
          <p:cNvPr id="5" name="Picture 1"/>
          <p:cNvPicPr>
            <a:picLocks noChangeAspect="1" noChangeArrowheads="1"/>
          </p:cNvPicPr>
          <p:nvPr/>
        </p:nvPicPr>
        <p:blipFill>
          <a:blip r:embed="rId3"/>
          <a:srcRect/>
          <a:stretch>
            <a:fillRect/>
          </a:stretch>
        </p:blipFill>
        <p:spPr bwMode="auto">
          <a:xfrm>
            <a:off x="0" y="5435904"/>
            <a:ext cx="9143999" cy="1422095"/>
          </a:xfrm>
          <a:prstGeom prst="rect">
            <a:avLst/>
          </a:prstGeom>
          <a:noFill/>
          <a:ln w="9525">
            <a:noFill/>
            <a:miter lim="800000"/>
            <a:headEnd/>
            <a:tailEnd/>
          </a:ln>
          <a:effectLst/>
        </p:spPr>
      </p:pic>
      <p:sp>
        <p:nvSpPr>
          <p:cNvPr id="6" name="Rectangle 5"/>
          <p:cNvSpPr/>
          <p:nvPr/>
        </p:nvSpPr>
        <p:spPr>
          <a:xfrm>
            <a:off x="4114800" y="5257800"/>
            <a:ext cx="4114800" cy="36933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spcBef>
                <a:spcPct val="0"/>
              </a:spcBef>
              <a:defRPr/>
            </a:pPr>
            <a:r>
              <a:rPr lang="en-NZ" b="1" dirty="0" smtClean="0">
                <a:solidFill>
                  <a:srgbClr val="00B0F0"/>
                </a:solidFill>
                <a:latin typeface="Lucida Calligraphy" pitchFamily="66" charset="0"/>
              </a:rPr>
              <a:t>Towards Child Friendly Kerala</a:t>
            </a:r>
            <a:endParaRPr lang="en-IN" dirty="0">
              <a:solidFill>
                <a:srgbClr val="00B0F0"/>
              </a:solidFill>
              <a:latin typeface="Lucida Calligraphy" pitchFamily="66"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 name="Picture 3" descr="C:\Users\user\Desktop\ChildRightseek Content\Screen Shot 2016-12-15 at 2.16.14 PM.png"/>
          <p:cNvPicPr/>
          <p:nvPr/>
        </p:nvPicPr>
        <p:blipFill>
          <a:blip r:embed="rId2"/>
          <a:srcRect/>
          <a:stretch>
            <a:fillRect/>
          </a:stretch>
        </p:blipFill>
        <p:spPr bwMode="auto">
          <a:xfrm>
            <a:off x="0" y="0"/>
            <a:ext cx="9144000" cy="5486400"/>
          </a:xfrm>
          <a:prstGeom prst="rect">
            <a:avLst/>
          </a:prstGeom>
          <a:noFill/>
          <a:ln w="9525">
            <a:noFill/>
            <a:miter lim="800000"/>
            <a:headEnd/>
            <a:tailEnd/>
          </a:ln>
        </p:spPr>
      </p:pic>
      <p:pic>
        <p:nvPicPr>
          <p:cNvPr id="5" name="Picture 1"/>
          <p:cNvPicPr>
            <a:picLocks noChangeAspect="1" noChangeArrowheads="1"/>
          </p:cNvPicPr>
          <p:nvPr/>
        </p:nvPicPr>
        <p:blipFill>
          <a:blip r:embed="rId3"/>
          <a:srcRect/>
          <a:stretch>
            <a:fillRect/>
          </a:stretch>
        </p:blipFill>
        <p:spPr bwMode="auto">
          <a:xfrm>
            <a:off x="0" y="5435904"/>
            <a:ext cx="9143999" cy="142209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 name="Picture 3" descr="C:\Users\user\Desktop\ChildRightseek Content\Screen Shot 2016-12-15 at 2.16.10 PM.png"/>
          <p:cNvPicPr/>
          <p:nvPr/>
        </p:nvPicPr>
        <p:blipFill>
          <a:blip r:embed="rId2"/>
          <a:srcRect/>
          <a:stretch>
            <a:fillRect/>
          </a:stretch>
        </p:blipFill>
        <p:spPr bwMode="auto">
          <a:xfrm>
            <a:off x="0" y="0"/>
            <a:ext cx="9144000" cy="5257800"/>
          </a:xfrm>
          <a:prstGeom prst="rect">
            <a:avLst/>
          </a:prstGeom>
          <a:noFill/>
          <a:ln w="9525">
            <a:noFill/>
            <a:miter lim="800000"/>
            <a:headEnd/>
            <a:tailEnd/>
          </a:ln>
        </p:spPr>
      </p:pic>
      <p:pic>
        <p:nvPicPr>
          <p:cNvPr id="5" name="Picture 1"/>
          <p:cNvPicPr>
            <a:picLocks noChangeAspect="1" noChangeArrowheads="1"/>
          </p:cNvPicPr>
          <p:nvPr/>
        </p:nvPicPr>
        <p:blipFill>
          <a:blip r:embed="rId3"/>
          <a:srcRect/>
          <a:stretch>
            <a:fillRect/>
          </a:stretch>
        </p:blipFill>
        <p:spPr bwMode="auto">
          <a:xfrm>
            <a:off x="0" y="5435904"/>
            <a:ext cx="9143999" cy="1422095"/>
          </a:xfrm>
          <a:prstGeom prst="rect">
            <a:avLst/>
          </a:prstGeom>
          <a:noFill/>
          <a:ln w="9525">
            <a:noFill/>
            <a:miter lim="800000"/>
            <a:headEnd/>
            <a:tailEnd/>
          </a:ln>
          <a:effectLst/>
        </p:spPr>
      </p:pic>
      <p:sp>
        <p:nvSpPr>
          <p:cNvPr id="6" name="Rectangle 5"/>
          <p:cNvSpPr/>
          <p:nvPr/>
        </p:nvSpPr>
        <p:spPr>
          <a:xfrm>
            <a:off x="4114800" y="5257800"/>
            <a:ext cx="4114800" cy="36933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spcBef>
                <a:spcPct val="0"/>
              </a:spcBef>
              <a:defRPr/>
            </a:pPr>
            <a:r>
              <a:rPr lang="en-NZ" b="1" dirty="0" smtClean="0">
                <a:solidFill>
                  <a:srgbClr val="00B0F0"/>
                </a:solidFill>
                <a:latin typeface="Lucida Calligraphy" pitchFamily="66" charset="0"/>
              </a:rPr>
              <a:t>Towards Child Friendly Kerala</a:t>
            </a:r>
            <a:endParaRPr lang="en-IN" dirty="0">
              <a:solidFill>
                <a:srgbClr val="00B0F0"/>
              </a:solidFill>
              <a:latin typeface="Lucida Calligraphy" pitchFamily="66"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431</TotalTime>
  <Words>2136</Words>
  <Application>Microsoft Office PowerPoint</Application>
  <PresentationFormat>On-screen Show (4:3)</PresentationFormat>
  <Paragraphs>420</Paragraphs>
  <Slides>67</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67</vt:i4>
      </vt:variant>
    </vt:vector>
  </HeadingPairs>
  <TitlesOfParts>
    <vt:vector size="80" baseType="lpstr">
      <vt:lpstr>Aharoni</vt:lpstr>
      <vt:lpstr>AR CENA</vt:lpstr>
      <vt:lpstr>Arial</vt:lpstr>
      <vt:lpstr>Berlin Sans FB</vt:lpstr>
      <vt:lpstr>Berlin Sans FB Demi</vt:lpstr>
      <vt:lpstr>Calibri</vt:lpstr>
      <vt:lpstr>Cambria</vt:lpstr>
      <vt:lpstr>Helvetica</vt:lpstr>
      <vt:lpstr>Kartika</vt:lpstr>
      <vt:lpstr>Lucida Calligraphy</vt:lpstr>
      <vt:lpstr>Times New Roman</vt:lpstr>
      <vt:lpstr>Wingdings</vt:lpstr>
      <vt:lpstr>Office Theme</vt:lpstr>
      <vt:lpstr>PowerPoint Presentation</vt:lpstr>
      <vt:lpstr> Kerala State Commission for Protection of Child Rights (KeSCPCR) </vt:lpstr>
      <vt:lpstr> Essential Principles Guiding the KeSCPCR </vt:lpstr>
      <vt:lpstr>PowerPoint Presentation</vt:lpstr>
      <vt:lpstr>PowerPoint Presentation</vt:lpstr>
      <vt:lpstr>PowerPoint Presentation</vt:lpstr>
      <vt:lpstr>PowerPoint Presentation</vt:lpstr>
      <vt:lpstr>PowerPoint Presentation</vt:lpstr>
      <vt:lpstr>PowerPoint Presentation</vt:lpstr>
      <vt:lpstr> Composition of the KeSCPCR </vt:lpstr>
      <vt:lpstr> Composition of the KeSCPCR </vt:lpstr>
      <vt:lpstr>  Complaints Management </vt:lpstr>
      <vt:lpstr>Inquiry in to Complaints </vt:lpstr>
      <vt:lpstr> Complaints during 2017-18    (Till March 31, 2018) </vt:lpstr>
      <vt:lpstr>Metholodologies for Interventions </vt:lpstr>
      <vt:lpstr>  Special Visits </vt:lpstr>
      <vt:lpstr>Smt.Shoba Koshy, Chairperson, KeSCPCR interacting with the Endosulphan affected children at a buds school during commissions visit in Kasaragod district </vt:lpstr>
      <vt:lpstr>PowerPoint Presentation</vt:lpstr>
      <vt:lpstr>PowerPoint Presentation</vt:lpstr>
      <vt:lpstr>  Spot Visit </vt:lpstr>
      <vt:lpstr> Important Recommendations </vt:lpstr>
      <vt:lpstr> Important Recommendations </vt:lpstr>
      <vt:lpstr>  Sensitising Stakeholders: Consultations    </vt:lpstr>
      <vt:lpstr>PowerPoint Presentation</vt:lpstr>
      <vt:lpstr>PowerPoint Presentation</vt:lpstr>
      <vt:lpstr>Seminar for Media on the POCSO Act  jointly organised by the Information and Public Relations Department, Kozhikode Press Club, and Kerala State Commission for Protection of Child Rights.</vt:lpstr>
      <vt:lpstr>     Sensitising Stakeholders:  Counsellor’s Meet       </vt:lpstr>
      <vt:lpstr>PowerPoint Presentation</vt:lpstr>
      <vt:lpstr>  Samvadam    </vt:lpstr>
      <vt:lpstr>PowerPoint Presentation</vt:lpstr>
      <vt:lpstr>PowerPoint Presentation</vt:lpstr>
      <vt:lpstr>PowerPoint Presentation</vt:lpstr>
      <vt:lpstr>An afterNOON with Kailash Satyarthi   </vt:lpstr>
      <vt:lpstr>An afternoon with </vt:lpstr>
      <vt:lpstr>PowerPoint Presentation</vt:lpstr>
      <vt:lpstr> CHILD RIGHTS WEEK CELEBRATIONS </vt:lpstr>
      <vt:lpstr> CHILD RIGHTS WEEK CELEBRATIONS </vt:lpstr>
      <vt:lpstr> CHILD RIGHTS WEEK CELEBRATIONS </vt:lpstr>
      <vt:lpstr>Special (postal) cover on Child Rights </vt:lpstr>
      <vt:lpstr>Walk for Child Rights </vt:lpstr>
      <vt:lpstr>Child Friendly Local Governance (CFLG) Initiative </vt:lpstr>
      <vt:lpstr> Communication and Media tools  </vt:lpstr>
      <vt:lpstr>Research &amp; Publications</vt:lpstr>
      <vt:lpstr> News Bulletin: Balyam</vt:lpstr>
      <vt:lpstr>PowerPoint Presentation</vt:lpstr>
      <vt:lpstr>Media Interactions:  KeSCPCR In the news </vt:lpstr>
      <vt:lpstr>Media Interactions:  KeSCPCR In the news </vt:lpstr>
      <vt:lpstr>Media Interactions:  KeSCPCR In the news </vt:lpstr>
      <vt:lpstr>Media Interactions:  KeSCPCR In the news </vt:lpstr>
      <vt:lpstr>PowerPoint Presentation</vt:lpstr>
      <vt:lpstr>Tools of Change: ‘No Go Tell’ Short Film </vt:lpstr>
      <vt:lpstr> Tools of Change: ‘No Go Tell’ Short Film </vt:lpstr>
      <vt:lpstr>Tools of Change: KeSCPCR on Facebook  </vt:lpstr>
      <vt:lpstr>Tools of Change: KeSCPCR on Twitter </vt:lpstr>
      <vt:lpstr>    Social Media campaigns </vt:lpstr>
      <vt:lpstr>PowerPoint Presentation</vt:lpstr>
      <vt:lpstr> Responsive and well rated FB page</vt:lpstr>
      <vt:lpstr>Google listing ratings/ reviews </vt:lpstr>
      <vt:lpstr> Action Plan:2018-2019 (Summary) </vt:lpstr>
      <vt:lpstr>Action Plan:2018-2019 (Summary) Contd..</vt:lpstr>
      <vt:lpstr> Action Plan: 2018-2019 (Summary) Contd.. </vt:lpstr>
      <vt:lpstr>Action Plan: 2018-2019 (Summary) Contd..</vt:lpstr>
      <vt:lpstr> Action Plan: 2018-2019 (Summary) Contd..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cp:lastModifiedBy>
  <cp:revision>30</cp:revision>
  <dcterms:created xsi:type="dcterms:W3CDTF">2017-10-25T13:13:01Z</dcterms:created>
  <dcterms:modified xsi:type="dcterms:W3CDTF">2019-07-01T05:27:45Z</dcterms:modified>
</cp:coreProperties>
</file>